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  <p:sldMasterId id="2147483661" r:id="rId3"/>
  </p:sldMasterIdLst>
  <p:notesMasterIdLst>
    <p:notesMasterId r:id="rId22"/>
  </p:notesMasterIdLst>
  <p:handoutMasterIdLst>
    <p:handoutMasterId r:id="rId23"/>
  </p:handoutMasterIdLst>
  <p:sldIdLst>
    <p:sldId id="1404" r:id="rId4"/>
    <p:sldId id="1405" r:id="rId5"/>
    <p:sldId id="1397" r:id="rId6"/>
    <p:sldId id="1271" r:id="rId7"/>
    <p:sldId id="1277" r:id="rId8"/>
    <p:sldId id="1278" r:id="rId9"/>
    <p:sldId id="1279" r:id="rId10"/>
    <p:sldId id="1274" r:id="rId11"/>
    <p:sldId id="1406" r:id="rId12"/>
    <p:sldId id="1407" r:id="rId13"/>
    <p:sldId id="1272" r:id="rId14"/>
    <p:sldId id="1216" r:id="rId15"/>
    <p:sldId id="1394" r:id="rId16"/>
    <p:sldId id="1398" r:id="rId17"/>
    <p:sldId id="1400" r:id="rId18"/>
    <p:sldId id="1401" r:id="rId19"/>
    <p:sldId id="1396" r:id="rId20"/>
    <p:sldId id="1264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TKO" initials="s" lastIdx="15" clrIdx="0"/>
  <p:cmAuthor id="2" name="作者" initials="A" lastIdx="2" clrIdx="1"/>
  <p:cmAuthor id="3" name="曹伟男" initials="曹伟男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4B8D"/>
    <a:srgbClr val="FF1515"/>
    <a:srgbClr val="D97609"/>
    <a:srgbClr val="209BC6"/>
    <a:srgbClr val="4CBBE2"/>
    <a:srgbClr val="9966FF"/>
    <a:srgbClr val="4AB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118" autoAdjust="0"/>
    <p:restoredTop sz="86372" autoAdjust="0"/>
  </p:normalViewPr>
  <p:slideViewPr>
    <p:cSldViewPr>
      <p:cViewPr varScale="1">
        <p:scale>
          <a:sx n="71" d="100"/>
          <a:sy n="71" d="100"/>
        </p:scale>
        <p:origin x="-1122" y="-96"/>
      </p:cViewPr>
      <p:guideLst>
        <p:guide orient="horz" pos="2183"/>
        <p:guide pos="286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86"/>
    </p:cViewPr>
  </p:sorterViewPr>
  <p:notesViewPr>
    <p:cSldViewPr>
      <p:cViewPr varScale="1">
        <p:scale>
          <a:sx n="55" d="100"/>
          <a:sy n="55" d="100"/>
        </p:scale>
        <p:origin x="-2904" y="-84"/>
      </p:cViewPr>
      <p:guideLst>
        <p:guide orient="horz" pos="2910"/>
        <p:guide pos="215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1B7E8D8-E5B2-482E-8A01-07A0B64402C4}" type="datetimeFigureOut">
              <a:rPr lang="zh-CN" altLang="en-US"/>
              <a:t>2018-05-18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F5F2320-3024-4EAE-93A2-43FF30963FD2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372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D4E9ADDB-FCD4-4630-AC36-B6757F329FDB}" type="datetimeFigureOut">
              <a:rPr lang="zh-CN" altLang="en-US"/>
              <a:t>2018-05-18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3B9491B-DB2A-47F7-A6F4-7AEA2DA34F3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959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1065656-EE09-43D8-8DA8-739898B62E1B}" type="slidenum">
              <a:rPr lang="zh-CN" altLang="en-US">
                <a:solidFill>
                  <a:srgbClr val="000000"/>
                </a:solidFill>
              </a:rPr>
              <a:t>1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7D6345-CFE7-4B18-9155-4551003691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7BC9C-82C5-4A70-8201-1B876EEB66C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C4380-8459-4364-978B-720604A639A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C4380-8459-4364-978B-720604A639A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7D6345-CFE7-4B18-9155-4551003691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105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9CC0531-76D4-4774-8CE3-20E300059AF9}" type="slidenum">
              <a:rPr lang="zh-CN" altLang="en-US">
                <a:solidFill>
                  <a:srgbClr val="000000"/>
                </a:solidFill>
              </a:rPr>
              <a:t>18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7BC9C-82C5-4A70-8201-1B876EEB66C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7D6345-CFE7-4B18-9155-4551003691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A1365A7-DC18-4241-8E3F-32090BCDC64D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34A133B-17C2-4C81-BCD5-57A5BFCF3128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4C9F1BD-6620-4EB7-B204-74AB06AF883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7D6345-CFE7-4B18-9155-4551003691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2D545-114C-425B-831F-B183331071A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2D545-114C-425B-831F-B183331071A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-1808163"/>
            <a:ext cx="5175250" cy="976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175265"/>
            <a:ext cx="1938208" cy="949483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</p:pic>
      <p:sp>
        <p:nvSpPr>
          <p:cNvPr id="4" name="矩形 3"/>
          <p:cNvSpPr/>
          <p:nvPr userDrawn="1"/>
        </p:nvSpPr>
        <p:spPr>
          <a:xfrm>
            <a:off x="0" y="4656138"/>
            <a:ext cx="9144000" cy="22288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srgbClr val="1C97D2"/>
              </a:solidFill>
            </a:endParaRPr>
          </a:p>
        </p:txBody>
      </p:sp>
      <p:sp>
        <p:nvSpPr>
          <p:cNvPr id="5" name="矩形 13" hidden="1"/>
          <p:cNvSpPr>
            <a:spLocks noChangeArrowheads="1"/>
          </p:cNvSpPr>
          <p:nvPr userDrawn="1"/>
        </p:nvSpPr>
        <p:spPr bwMode="auto">
          <a:xfrm>
            <a:off x="539750" y="6524625"/>
            <a:ext cx="8564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江苏国泰新点软件有限公司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 hidden="1"/>
          <p:cNvSpPr txBox="1">
            <a:spLocks noChangeArrowheads="1"/>
          </p:cNvSpPr>
          <p:nvPr userDrawn="1"/>
        </p:nvSpPr>
        <p:spPr bwMode="auto">
          <a:xfrm>
            <a:off x="7105650" y="576263"/>
            <a:ext cx="569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1400">
                <a:solidFill>
                  <a:srgbClr val="DE1882"/>
                </a:solidFill>
                <a:latin typeface="Segoe UI" panose="020B0502040204020203" pitchFamily="34" charset="0"/>
                <a:ea typeface="微软雅黑" panose="020B0503020204020204" charset="-122"/>
                <a:cs typeface="Segoe UI" panose="020B0502040204020203" pitchFamily="34" charset="0"/>
              </a:rPr>
              <a:t>2014</a:t>
            </a:r>
            <a:endParaRPr lang="zh-CN" altLang="en-US" sz="1400">
              <a:solidFill>
                <a:srgbClr val="DE1882"/>
              </a:solidFill>
              <a:latin typeface="微软雅黑" panose="020B0503020204020204" charset="-122"/>
              <a:ea typeface="微软雅黑" panose="020B0503020204020204" charset="-122"/>
              <a:cs typeface="Segoe UI" panose="020B0502040204020203" pitchFamily="34" charset="0"/>
            </a:endParaRPr>
          </a:p>
        </p:txBody>
      </p:sp>
      <p:sp>
        <p:nvSpPr>
          <p:cNvPr id="4" name="矩形 3" hidden="1"/>
          <p:cNvSpPr>
            <a:spLocks noChangeArrowheads="1"/>
          </p:cNvSpPr>
          <p:nvPr userDrawn="1"/>
        </p:nvSpPr>
        <p:spPr bwMode="auto">
          <a:xfrm>
            <a:off x="8101013" y="617538"/>
            <a:ext cx="54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400">
                <a:solidFill>
                  <a:srgbClr val="DE1882"/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rPr>
              <a:t>浙江</a:t>
            </a:r>
          </a:p>
        </p:txBody>
      </p:sp>
      <p:grpSp>
        <p:nvGrpSpPr>
          <p:cNvPr id="5" name="组合 9" hidden="1"/>
          <p:cNvGrpSpPr/>
          <p:nvPr userDrawn="1"/>
        </p:nvGrpSpPr>
        <p:grpSpPr bwMode="auto">
          <a:xfrm>
            <a:off x="6975475" y="561975"/>
            <a:ext cx="1770063" cy="71438"/>
            <a:chOff x="2628900" y="866775"/>
            <a:chExt cx="1752600" cy="114300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2628900" y="866775"/>
              <a:ext cx="7717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3400673" y="866775"/>
              <a:ext cx="114744" cy="114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V="1">
              <a:off x="3515417" y="866775"/>
              <a:ext cx="113172" cy="114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628589" y="866775"/>
              <a:ext cx="75291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17" hidden="1"/>
          <p:cNvSpPr txBox="1">
            <a:spLocks noChangeArrowheads="1"/>
          </p:cNvSpPr>
          <p:nvPr userDrawn="1"/>
        </p:nvSpPr>
        <p:spPr bwMode="auto">
          <a:xfrm>
            <a:off x="7092950" y="188913"/>
            <a:ext cx="1620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4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公共资源交易中心</a:t>
            </a:r>
          </a:p>
        </p:txBody>
      </p:sp>
      <p:cxnSp>
        <p:nvCxnSpPr>
          <p:cNvPr id="11" name="直接连接符 10"/>
          <p:cNvCxnSpPr/>
          <p:nvPr userDrawn="1"/>
        </p:nvCxnSpPr>
        <p:spPr>
          <a:xfrm flipH="1">
            <a:off x="179388" y="946150"/>
            <a:ext cx="663892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0" y="908050"/>
            <a:ext cx="215900" cy="7143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pic>
        <p:nvPicPr>
          <p:cNvPr id="13" name="Picture 2" descr="C:\Users\Administrator\Desktop\待选\待选\3\标志.jpg" hidden="1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21388"/>
            <a:ext cx="11239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021388"/>
            <a:ext cx="11239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179514" y="116195"/>
            <a:ext cx="6680914" cy="812530"/>
          </a:xfrm>
          <a:prstGeom prst="rect">
            <a:avLst/>
          </a:prstGeom>
          <a:noFill/>
        </p:spPr>
        <p:txBody>
          <a:bodyPr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21388"/>
            <a:ext cx="11239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1234FC6-68C4-4ED3-97A3-9F269E612FC7}" type="datetimeFigureOut">
              <a:rPr lang="zh-CN" altLang="en-US"/>
              <a:t>2018-05-18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defTabSz="914400">
              <a:defRPr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37CFF10-CBA7-4443-A7E8-FE04A1B54E7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hidden="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08227" y="-1807888"/>
            <a:ext cx="5175953" cy="9762575"/>
          </a:xfrm>
          <a:prstGeom prst="rect">
            <a:avLst/>
          </a:prstGeom>
        </p:spPr>
      </p:pic>
      <p:sp>
        <p:nvSpPr>
          <p:cNvPr id="18" name="矩形 17"/>
          <p:cNvSpPr/>
          <p:nvPr userDrawn="1"/>
        </p:nvSpPr>
        <p:spPr>
          <a:xfrm>
            <a:off x="0" y="5085184"/>
            <a:ext cx="9144000" cy="18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1C97D2"/>
              </a:solidFill>
            </a:endParaRPr>
          </a:p>
        </p:txBody>
      </p:sp>
      <p:sp>
        <p:nvSpPr>
          <p:cNvPr id="19" name="矩形 18" hidden="1"/>
          <p:cNvSpPr/>
          <p:nvPr userDrawn="1"/>
        </p:nvSpPr>
        <p:spPr>
          <a:xfrm>
            <a:off x="539552" y="6525345"/>
            <a:ext cx="856411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</a:pPr>
            <a:r>
              <a:rPr lang="zh-CN" altLang="en-US" sz="105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j-cs"/>
              </a:rPr>
              <a:t>江苏国泰新点软件有限公司</a:t>
            </a: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6" y="116633"/>
            <a:ext cx="1116122" cy="4759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 flipH="1">
            <a:off x="179513" y="1018828"/>
            <a:ext cx="663914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1" y="980728"/>
            <a:ext cx="215900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1350">
              <a:latin typeface="Calibri" panose="020F0502020204030204" pitchFamily="34" charset="0"/>
            </a:endParaRPr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217067" y="188642"/>
            <a:ext cx="6601595" cy="687041"/>
          </a:xfrm>
          <a:prstGeom prst="rect">
            <a:avLst/>
          </a:prstGeom>
        </p:spPr>
        <p:txBody>
          <a:bodyPr/>
          <a:lstStyle>
            <a:lvl1pPr algn="l">
              <a:defRPr sz="2700">
                <a:latin typeface="方正大黑简体" pitchFamily="65" charset="-122"/>
                <a:ea typeface="方正大黑简体" pitchFamily="65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4" t="30682" r="44965" b="27679"/>
          <a:stretch>
            <a:fillRect/>
          </a:stretch>
        </p:blipFill>
        <p:spPr>
          <a:xfrm>
            <a:off x="8355263" y="6237312"/>
            <a:ext cx="631018" cy="432048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 userDrawn="1"/>
        </p:nvGraphicFramePr>
        <p:xfrm>
          <a:off x="9216516" y="1628800"/>
          <a:ext cx="325120" cy="370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560"/>
                <a:gridCol w="16256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1CCCAA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16A08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2ECC7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27AE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298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9B59B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8E44A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F1C40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F39C1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E67E2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D354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E74C3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C0392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ECF0F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BDC3C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95A5A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7F8C8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34495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2C3E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 flipH="1">
            <a:off x="179513" y="1018828"/>
            <a:ext cx="663914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1" y="980728"/>
            <a:ext cx="215900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1350">
              <a:latin typeface="Calibri" panose="020F0502020204030204" pitchFamily="34" charset="0"/>
            </a:endParaRPr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217067" y="188642"/>
            <a:ext cx="6601595" cy="687041"/>
          </a:xfrm>
          <a:prstGeom prst="rect">
            <a:avLst/>
          </a:prstGeom>
        </p:spPr>
        <p:txBody>
          <a:bodyPr/>
          <a:lstStyle>
            <a:lvl1pPr algn="l">
              <a:defRPr sz="2700">
                <a:latin typeface="方正大黑简体" pitchFamily="65" charset="-122"/>
                <a:ea typeface="方正大黑简体" pitchFamily="65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0372" y="6093296"/>
            <a:ext cx="810090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168748" y="96191"/>
            <a:ext cx="6275460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2700" b="1" spc="225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179515" y="1019398"/>
            <a:ext cx="663914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15900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1800">
              <a:latin typeface="Calibri" panose="020F050202020403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0372" y="6093296"/>
            <a:ext cx="810090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168748" y="96191"/>
            <a:ext cx="6275460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2700" b="1" spc="225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179515" y="1019398"/>
            <a:ext cx="663914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15900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1800">
              <a:latin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0372" y="6093296"/>
            <a:ext cx="810090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168748" y="96191"/>
            <a:ext cx="6275460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2700" b="1" spc="225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179515" y="1019398"/>
            <a:ext cx="663914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15900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18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021294"/>
            <a:ext cx="922627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168748" y="96191"/>
            <a:ext cx="6275460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2700" b="1" spc="225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179515" y="1019398"/>
            <a:ext cx="663914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15900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18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336" y="6021294"/>
            <a:ext cx="1123699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flipH="1">
            <a:off x="179388" y="1019175"/>
            <a:ext cx="663892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981075"/>
            <a:ext cx="215900" cy="7143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pic>
        <p:nvPicPr>
          <p:cNvPr id="5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21388"/>
            <a:ext cx="11239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168748" y="96190"/>
            <a:ext cx="6275460" cy="812530"/>
          </a:xfrm>
          <a:prstGeom prst="rect">
            <a:avLst/>
          </a:prstGeom>
          <a:noFill/>
        </p:spPr>
        <p:txBody>
          <a:bodyPr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168748" y="96191"/>
            <a:ext cx="6275460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2700" b="1" spc="225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179515" y="1019398"/>
            <a:ext cx="663914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15900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1800">
              <a:latin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4408" y="6309321"/>
            <a:ext cx="648072" cy="4032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 flipH="1">
            <a:off x="179515" y="1019398"/>
            <a:ext cx="663914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15900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1800">
              <a:latin typeface="Calibri" panose="020F0502020204030204" pitchFamily="34" charset="0"/>
            </a:endParaRPr>
          </a:p>
        </p:txBody>
      </p:sp>
      <p:sp>
        <p:nvSpPr>
          <p:cNvPr id="4" name="标题 14"/>
          <p:cNvSpPr>
            <a:spLocks noGrp="1"/>
          </p:cNvSpPr>
          <p:nvPr>
            <p:ph type="title"/>
          </p:nvPr>
        </p:nvSpPr>
        <p:spPr>
          <a:xfrm>
            <a:off x="168748" y="96191"/>
            <a:ext cx="6275460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2700" b="1" spc="225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168748" y="96191"/>
            <a:ext cx="6275460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2700" b="1" spc="225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179515" y="1019398"/>
            <a:ext cx="663914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15900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1800">
              <a:latin typeface="Calibri" panose="020F050202020403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0402" y="6217419"/>
            <a:ext cx="810090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179514" y="116195"/>
            <a:ext cx="668091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3" name="TextBox 9" hidden="1"/>
          <p:cNvSpPr txBox="1"/>
          <p:nvPr userDrawn="1"/>
        </p:nvSpPr>
        <p:spPr>
          <a:xfrm>
            <a:off x="7106384" y="576364"/>
            <a:ext cx="56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DE18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2014</a:t>
            </a:r>
            <a:endParaRPr lang="zh-CN" altLang="en-US" sz="1400" dirty="0">
              <a:solidFill>
                <a:srgbClr val="DE1882"/>
              </a:solidFill>
              <a:latin typeface="微软雅黑" panose="020B0503020204020204" charset="-122"/>
              <a:ea typeface="微软雅黑" panose="020B0503020204020204" charset="-122"/>
              <a:cs typeface="Segoe UI" panose="020B0502040204020203" pitchFamily="34" charset="0"/>
            </a:endParaRPr>
          </a:p>
        </p:txBody>
      </p:sp>
      <p:sp>
        <p:nvSpPr>
          <p:cNvPr id="14" name="矩形 13" hidden="1"/>
          <p:cNvSpPr/>
          <p:nvPr userDrawn="1"/>
        </p:nvSpPr>
        <p:spPr>
          <a:xfrm>
            <a:off x="8100395" y="617585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rgbClr val="DE1882"/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rPr>
              <a:t>浙江</a:t>
            </a:r>
            <a:endParaRPr lang="zh-CN" altLang="en-US" sz="1400" dirty="0">
              <a:solidFill>
                <a:srgbClr val="DE1882"/>
              </a:solidFill>
              <a:latin typeface="微软雅黑" panose="020B0503020204020204" charset="-122"/>
              <a:ea typeface="微软雅黑" panose="020B0503020204020204" charset="-122"/>
              <a:cs typeface="Segoe UI" panose="020B0502040204020203" pitchFamily="34" charset="0"/>
            </a:endParaRPr>
          </a:p>
        </p:txBody>
      </p:sp>
      <p:grpSp>
        <p:nvGrpSpPr>
          <p:cNvPr id="16" name="组合 15" hidden="1"/>
          <p:cNvGrpSpPr/>
          <p:nvPr userDrawn="1"/>
        </p:nvGrpSpPr>
        <p:grpSpPr>
          <a:xfrm>
            <a:off x="6975818" y="561448"/>
            <a:ext cx="1769343" cy="72000"/>
            <a:chOff x="2628900" y="866775"/>
            <a:chExt cx="1752600" cy="11430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2628900" y="866775"/>
              <a:ext cx="7715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3400425" y="866775"/>
              <a:ext cx="114300" cy="114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3514725" y="866775"/>
              <a:ext cx="114300" cy="114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3629025" y="866775"/>
              <a:ext cx="75247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17" hidden="1"/>
          <p:cNvSpPr txBox="1"/>
          <p:nvPr userDrawn="1"/>
        </p:nvSpPr>
        <p:spPr>
          <a:xfrm>
            <a:off x="7092282" y="188644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公共资源交易中心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2" name="直接连接符 21"/>
          <p:cNvCxnSpPr/>
          <p:nvPr userDrawn="1"/>
        </p:nvCxnSpPr>
        <p:spPr>
          <a:xfrm flipH="1">
            <a:off x="179514" y="946820"/>
            <a:ext cx="663914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7"/>
          <p:cNvSpPr>
            <a:spLocks noChangeArrowheads="1"/>
          </p:cNvSpPr>
          <p:nvPr userDrawn="1"/>
        </p:nvSpPr>
        <p:spPr bwMode="auto">
          <a:xfrm>
            <a:off x="1" y="908720"/>
            <a:ext cx="215900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 hidden="1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335" y="6021292"/>
            <a:ext cx="1123699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301" y="6021288"/>
            <a:ext cx="1123699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DE0CD53-D17B-45B1-B277-C22A0A4B15BD}" type="datetimeFigureOut">
              <a:rPr lang="zh-CN" altLang="en-US"/>
              <a:t>2018-05-18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F78B2B7-0A9D-40B2-90E2-BC9E81627F1A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00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/>
          <p:cNvSpPr txBox="1">
            <a:spLocks noChangeArrowheads="1"/>
          </p:cNvSpPr>
          <p:nvPr userDrawn="1"/>
        </p:nvSpPr>
        <p:spPr bwMode="auto">
          <a:xfrm>
            <a:off x="457200" y="1295400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" name="TextBox 11"/>
          <p:cNvSpPr txBox="1">
            <a:spLocks noChangeArrowheads="1"/>
          </p:cNvSpPr>
          <p:nvPr userDrawn="1"/>
        </p:nvSpPr>
        <p:spPr bwMode="auto">
          <a:xfrm>
            <a:off x="381000" y="1447800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ED681BE-7012-496F-A2B1-A5763AFBC01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B31C67D-318B-45AB-AFF3-483ADFA9F98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76200" y="374650"/>
            <a:ext cx="5791200" cy="563563"/>
          </a:xfrm>
        </p:spPr>
        <p:txBody>
          <a:bodyPr/>
          <a:lstStyle>
            <a:lvl1pPr algn="l"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A3C897B-7F1A-499A-A950-EDB38CCDC20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7E44F0F-16DB-4D04-822A-F78BC596D75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 hidden="1"/>
          <p:cNvSpPr txBox="1">
            <a:spLocks noChangeArrowheads="1"/>
          </p:cNvSpPr>
          <p:nvPr userDrawn="1"/>
        </p:nvSpPr>
        <p:spPr bwMode="auto">
          <a:xfrm>
            <a:off x="7105650" y="576263"/>
            <a:ext cx="569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1400">
                <a:solidFill>
                  <a:srgbClr val="DE1882"/>
                </a:solidFill>
                <a:latin typeface="Segoe UI" panose="020B0502040204020203" pitchFamily="34" charset="0"/>
                <a:ea typeface="微软雅黑" panose="020B0503020204020204" charset="-122"/>
                <a:cs typeface="Segoe UI" panose="020B0502040204020203" pitchFamily="34" charset="0"/>
              </a:rPr>
              <a:t>2014</a:t>
            </a:r>
            <a:endParaRPr lang="zh-CN" altLang="en-US" sz="1400">
              <a:solidFill>
                <a:srgbClr val="DE1882"/>
              </a:solidFill>
              <a:latin typeface="微软雅黑" panose="020B0503020204020204" charset="-122"/>
              <a:ea typeface="微软雅黑" panose="020B0503020204020204" charset="-122"/>
              <a:cs typeface="Segoe UI" panose="020B0502040204020203" pitchFamily="34" charset="0"/>
            </a:endParaRPr>
          </a:p>
        </p:txBody>
      </p:sp>
      <p:sp>
        <p:nvSpPr>
          <p:cNvPr id="4" name="矩形 11" hidden="1"/>
          <p:cNvSpPr>
            <a:spLocks noChangeArrowheads="1"/>
          </p:cNvSpPr>
          <p:nvPr userDrawn="1"/>
        </p:nvSpPr>
        <p:spPr bwMode="auto">
          <a:xfrm>
            <a:off x="8101013" y="617538"/>
            <a:ext cx="54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400">
                <a:solidFill>
                  <a:srgbClr val="DE1882"/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rPr>
              <a:t>浙江</a:t>
            </a:r>
          </a:p>
        </p:txBody>
      </p:sp>
      <p:grpSp>
        <p:nvGrpSpPr>
          <p:cNvPr id="5" name="组合 12" hidden="1"/>
          <p:cNvGrpSpPr/>
          <p:nvPr userDrawn="1"/>
        </p:nvGrpSpPr>
        <p:grpSpPr bwMode="auto">
          <a:xfrm>
            <a:off x="6975475" y="561975"/>
            <a:ext cx="1770063" cy="71438"/>
            <a:chOff x="2628900" y="866775"/>
            <a:chExt cx="1752600" cy="114300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2628900" y="866775"/>
              <a:ext cx="7717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3400673" y="866775"/>
              <a:ext cx="114744" cy="114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V="1">
              <a:off x="3515417" y="866775"/>
              <a:ext cx="113172" cy="114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628589" y="866775"/>
              <a:ext cx="75291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17" hidden="1"/>
          <p:cNvSpPr txBox="1">
            <a:spLocks noChangeArrowheads="1"/>
          </p:cNvSpPr>
          <p:nvPr userDrawn="1"/>
        </p:nvSpPr>
        <p:spPr bwMode="auto">
          <a:xfrm>
            <a:off x="7092950" y="188913"/>
            <a:ext cx="1620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4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公共资源交易中心</a:t>
            </a:r>
          </a:p>
        </p:txBody>
      </p:sp>
      <p:cxnSp>
        <p:nvCxnSpPr>
          <p:cNvPr id="11" name="直接连接符 10"/>
          <p:cNvCxnSpPr/>
          <p:nvPr userDrawn="1"/>
        </p:nvCxnSpPr>
        <p:spPr>
          <a:xfrm flipH="1">
            <a:off x="179388" y="946150"/>
            <a:ext cx="663892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0" y="908050"/>
            <a:ext cx="215900" cy="7143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pic>
        <p:nvPicPr>
          <p:cNvPr id="13" name="Picture 2" descr="C:\Users\Administrator\Desktop\待选\待选\3\标志.jpg" hidden="1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21388"/>
            <a:ext cx="11239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021388"/>
            <a:ext cx="11239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179514" y="116195"/>
            <a:ext cx="6680914" cy="812530"/>
          </a:xfrm>
          <a:prstGeom prst="rect">
            <a:avLst/>
          </a:prstGeom>
          <a:noFill/>
        </p:spPr>
        <p:txBody>
          <a:bodyPr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-1808163"/>
            <a:ext cx="5175250" cy="976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175265"/>
            <a:ext cx="1938208" cy="949483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</p:pic>
      <p:sp>
        <p:nvSpPr>
          <p:cNvPr id="4" name="矩形 3"/>
          <p:cNvSpPr/>
          <p:nvPr userDrawn="1"/>
        </p:nvSpPr>
        <p:spPr>
          <a:xfrm>
            <a:off x="0" y="4656138"/>
            <a:ext cx="9144000" cy="22288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srgbClr val="1C97D2"/>
              </a:solidFill>
            </a:endParaRPr>
          </a:p>
        </p:txBody>
      </p:sp>
      <p:sp>
        <p:nvSpPr>
          <p:cNvPr id="5" name="矩形 4" hidden="1"/>
          <p:cNvSpPr>
            <a:spLocks noChangeArrowheads="1"/>
          </p:cNvSpPr>
          <p:nvPr userDrawn="1"/>
        </p:nvSpPr>
        <p:spPr bwMode="auto">
          <a:xfrm>
            <a:off x="539750" y="6524625"/>
            <a:ext cx="8564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江苏国泰新点软件有限公司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flipH="1">
            <a:off x="179388" y="1019175"/>
            <a:ext cx="663892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981075"/>
            <a:ext cx="215900" cy="7143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pic>
        <p:nvPicPr>
          <p:cNvPr id="5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21388"/>
            <a:ext cx="11239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168748" y="96190"/>
            <a:ext cx="6275460" cy="812530"/>
          </a:xfrm>
          <a:prstGeom prst="rect">
            <a:avLst/>
          </a:prstGeom>
          <a:noFill/>
        </p:spPr>
        <p:txBody>
          <a:bodyPr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2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3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微软雅黑" panose="020B0503020204020204" charset="-122"/>
              </a:defRPr>
            </a:lvl1pPr>
          </a:lstStyle>
          <a:p>
            <a:pPr>
              <a:defRPr/>
            </a:pPr>
            <a:fld id="{8E25FA88-6762-41B0-9C28-4335F52782B3}" type="datetimeFigureOut">
              <a:rPr lang="zh-CN" altLang="en-US"/>
              <a:t>2018-05-18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defTabSz="1217295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3D5B1556-3AFC-4D70-A6DA-5B1A16466A5E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21388"/>
            <a:ext cx="11239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连接符 8"/>
          <p:cNvCxnSpPr/>
          <p:nvPr userDrawn="1"/>
        </p:nvCxnSpPr>
        <p:spPr>
          <a:xfrm flipH="1">
            <a:off x="179388" y="1019175"/>
            <a:ext cx="663892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7"/>
          <p:cNvSpPr>
            <a:spLocks noChangeArrowheads="1"/>
          </p:cNvSpPr>
          <p:nvPr userDrawn="1"/>
        </p:nvSpPr>
        <p:spPr bwMode="auto">
          <a:xfrm>
            <a:off x="0" y="981075"/>
            <a:ext cx="215900" cy="7143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2495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2pPr>
      <a:lvl3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3pPr>
      <a:lvl4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4pPr>
      <a:lvl5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5pPr>
      <a:lvl6pPr marL="457200" algn="ctr" defTabSz="91249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6pPr>
      <a:lvl7pPr marL="914400" algn="ctr" defTabSz="91249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7pPr>
      <a:lvl8pPr marL="1371600" algn="ctr" defTabSz="91249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8pPr>
      <a:lvl9pPr marL="1828800" algn="ctr" defTabSz="91249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9pPr>
    </p:titleStyle>
    <p:bodyStyle>
      <a:lvl1pPr marL="341630" indent="-3416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2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3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微软雅黑" panose="020B0503020204020204" charset="-122"/>
              </a:defRPr>
            </a:lvl1pPr>
          </a:lstStyle>
          <a:p>
            <a:pPr>
              <a:defRPr/>
            </a:pPr>
            <a:fld id="{404B5259-DE96-47B2-99C3-9BC0DE93F656}" type="datetimeFigureOut">
              <a:rPr lang="zh-CN" altLang="en-US"/>
              <a:t>2018-05-18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defTabSz="1217295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6639662A-E4A9-42C1-81D8-5076FEA7A94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</p:sldLayoutIdLst>
  <p:txStyles>
    <p:titleStyle>
      <a:lvl1pPr algn="ctr" defTabSz="912495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2pPr>
      <a:lvl3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3pPr>
      <a:lvl4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4pPr>
      <a:lvl5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5pPr>
      <a:lvl6pPr marL="457200" algn="ctr" defTabSz="91249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6pPr>
      <a:lvl7pPr marL="914400" algn="ctr" defTabSz="91249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7pPr>
      <a:lvl8pPr marL="1371600" algn="ctr" defTabSz="91249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8pPr>
      <a:lvl9pPr marL="1828800" algn="ctr" defTabSz="91249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9pPr>
    </p:titleStyle>
    <p:bodyStyle>
      <a:lvl1pPr marL="341630" indent="-3416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2018-05-18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8"/>
          <p:cNvSpPr txBox="1">
            <a:spLocks noChangeArrowheads="1"/>
          </p:cNvSpPr>
          <p:nvPr/>
        </p:nvSpPr>
        <p:spPr bwMode="auto">
          <a:xfrm>
            <a:off x="-11113" y="1377950"/>
            <a:ext cx="9144001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2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4400" b="1" dirty="0" smtClean="0">
                <a:solidFill>
                  <a:srgbClr val="FF0000"/>
                </a:solidFill>
                <a:latin typeface="+mj-ea"/>
                <a:ea typeface="+mj-ea"/>
              </a:rPr>
              <a:t>全国</a:t>
            </a:r>
            <a:r>
              <a:rPr lang="zh-CN" altLang="en-US" sz="4400" b="1" dirty="0">
                <a:solidFill>
                  <a:srgbClr val="FF0000"/>
                </a:solidFill>
                <a:latin typeface="+mj-ea"/>
                <a:ea typeface="+mj-ea"/>
              </a:rPr>
              <a:t>公共资源服务</a:t>
            </a:r>
            <a:r>
              <a:rPr lang="zh-CN" altLang="en-US" sz="4400" b="1" dirty="0" smtClean="0">
                <a:solidFill>
                  <a:srgbClr val="FF0000"/>
                </a:solidFill>
                <a:latin typeface="+mj-ea"/>
                <a:ea typeface="+mj-ea"/>
              </a:rPr>
              <a:t>平台</a:t>
            </a:r>
            <a:endParaRPr lang="en-US" altLang="zh-CN" sz="44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4400" b="1" dirty="0" smtClean="0">
                <a:solidFill>
                  <a:srgbClr val="FF0000"/>
                </a:solidFill>
                <a:latin typeface="+mj-ea"/>
                <a:ea typeface="+mj-ea"/>
              </a:rPr>
              <a:t>（</a:t>
            </a:r>
            <a:r>
              <a:rPr lang="zh-CN" altLang="en-US" sz="4400" b="1" dirty="0">
                <a:solidFill>
                  <a:srgbClr val="FF0000"/>
                </a:solidFill>
                <a:latin typeface="+mj-ea"/>
                <a:ea typeface="+mj-ea"/>
              </a:rPr>
              <a:t>四川省</a:t>
            </a:r>
            <a:r>
              <a:rPr lang="en-US" altLang="zh-CN" sz="4400" b="1" dirty="0">
                <a:solidFill>
                  <a:srgbClr val="FF0000"/>
                </a:solidFill>
                <a:latin typeface="+mj-ea"/>
                <a:ea typeface="+mj-ea"/>
              </a:rPr>
              <a:t>·</a:t>
            </a:r>
            <a:r>
              <a:rPr lang="zh-CN" altLang="en-US" sz="4400" b="1" dirty="0">
                <a:solidFill>
                  <a:srgbClr val="FF0000"/>
                </a:solidFill>
                <a:latin typeface="+mj-ea"/>
                <a:ea typeface="+mj-ea"/>
              </a:rPr>
              <a:t>广元市</a:t>
            </a:r>
            <a:r>
              <a:rPr lang="zh-CN" altLang="en-US" sz="4400" b="1" dirty="0" smtClean="0">
                <a:solidFill>
                  <a:srgbClr val="FF0000"/>
                </a:solidFill>
                <a:latin typeface="+mj-ea"/>
                <a:ea typeface="+mj-ea"/>
              </a:rPr>
              <a:t>）</a:t>
            </a:r>
            <a:endParaRPr lang="en-US" altLang="zh-CN" sz="4400" dirty="0">
              <a:solidFill>
                <a:srgbClr val="000000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48"/>
          <p:cNvSpPr txBox="1"/>
          <p:nvPr/>
        </p:nvSpPr>
        <p:spPr>
          <a:xfrm>
            <a:off x="0" y="5362575"/>
            <a:ext cx="9144000" cy="11988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2185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spc="900" dirty="0">
                <a:solidFill>
                  <a:prstClr val="white"/>
                </a:solidFill>
                <a:latin typeface="+mn-ea"/>
                <a:ea typeface="+mn-ea"/>
              </a:rPr>
              <a:t>广</a:t>
            </a:r>
            <a:r>
              <a:rPr lang="zh-CN" altLang="en-US" sz="2400" spc="900" dirty="0" smtClean="0">
                <a:solidFill>
                  <a:prstClr val="white"/>
                </a:solidFill>
                <a:latin typeface="+mn-ea"/>
                <a:ea typeface="+mn-ea"/>
              </a:rPr>
              <a:t>元市公共资源交易服务中心</a:t>
            </a:r>
            <a:endParaRPr lang="en-US" altLang="zh-CN" sz="2400" spc="900" dirty="0">
              <a:solidFill>
                <a:prstClr val="white"/>
              </a:solidFill>
              <a:latin typeface="+mn-ea"/>
              <a:ea typeface="+mn-ea"/>
            </a:endParaRPr>
          </a:p>
          <a:p>
            <a:pPr algn="ctr" defTabSz="12185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spc="900" dirty="0">
                <a:solidFill>
                  <a:prstClr val="white"/>
                </a:solidFill>
                <a:latin typeface="+mn-ea"/>
                <a:ea typeface="+mn-ea"/>
              </a:rPr>
              <a:t>2018</a:t>
            </a:r>
            <a:r>
              <a:rPr lang="zh-CN" altLang="en-US" sz="2400" spc="900" dirty="0">
                <a:solidFill>
                  <a:prstClr val="white"/>
                </a:solidFill>
                <a:latin typeface="+mn-ea"/>
                <a:ea typeface="+mn-ea"/>
              </a:rPr>
              <a:t>年</a:t>
            </a:r>
            <a:r>
              <a:rPr lang="en-US" altLang="zh-CN" sz="2400" spc="900" dirty="0">
                <a:solidFill>
                  <a:prstClr val="white"/>
                </a:solidFill>
                <a:latin typeface="+mn-ea"/>
                <a:ea typeface="+mn-ea"/>
              </a:rPr>
              <a:t>05</a:t>
            </a:r>
            <a:r>
              <a:rPr lang="zh-CN" altLang="en-US" sz="2400" spc="900" dirty="0" smtClean="0">
                <a:solidFill>
                  <a:prstClr val="white"/>
                </a:solidFill>
                <a:latin typeface="+mn-ea"/>
                <a:ea typeface="+mn-ea"/>
              </a:rPr>
              <a:t>月</a:t>
            </a:r>
            <a:r>
              <a:rPr lang="en-US" altLang="zh-CN" sz="2400" spc="900" dirty="0" smtClean="0">
                <a:solidFill>
                  <a:prstClr val="white"/>
                </a:solidFill>
                <a:latin typeface="+mn-ea"/>
                <a:ea typeface="+mn-ea"/>
              </a:rPr>
              <a:t>15</a:t>
            </a:r>
            <a:r>
              <a:rPr lang="zh-CN" altLang="en-US" sz="2400" spc="900" dirty="0" smtClean="0">
                <a:solidFill>
                  <a:prstClr val="white"/>
                </a:solidFill>
                <a:latin typeface="+mn-ea"/>
                <a:ea typeface="+mn-ea"/>
              </a:rPr>
              <a:t>日</a:t>
            </a:r>
            <a:endParaRPr lang="en-US" altLang="zh-CN" sz="2400" spc="900" dirty="0">
              <a:solidFill>
                <a:prstClr val="white"/>
              </a:solidFill>
              <a:latin typeface="+mn-ea"/>
              <a:ea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81800" y="3810000"/>
            <a:ext cx="1659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latin typeface="+mn-ea"/>
                <a:ea typeface="+mn-ea"/>
              </a:rPr>
              <a:t>--</a:t>
            </a:r>
            <a:r>
              <a:rPr lang="zh-CN" altLang="en-US" sz="4000" b="1" dirty="0" smtClean="0">
                <a:latin typeface="+mn-ea"/>
                <a:ea typeface="+mn-ea"/>
              </a:rPr>
              <a:t>彭冈</a:t>
            </a:r>
            <a:endParaRPr lang="zh-CN" altLang="en-US" sz="40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21652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14"/>
          <p:cNvSpPr>
            <a:spLocks noChangeArrowheads="1"/>
          </p:cNvSpPr>
          <p:nvPr/>
        </p:nvSpPr>
        <p:spPr bwMode="auto">
          <a:xfrm>
            <a:off x="76200" y="213937"/>
            <a:ext cx="2173754" cy="62426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zh-CN" altLang="en-US" sz="2400" b="1" dirty="0" smtClean="0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一般采购项目</a:t>
            </a:r>
            <a:endParaRPr lang="zh-CN" altLang="en-US" sz="2400" b="1" dirty="0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13" name="Rectangle 33"/>
          <p:cNvSpPr>
            <a:spLocks noChangeArrowheads="1"/>
          </p:cNvSpPr>
          <p:nvPr/>
        </p:nvSpPr>
        <p:spPr bwMode="auto">
          <a:xfrm>
            <a:off x="76201" y="2050800"/>
            <a:ext cx="2133600" cy="5400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eaLnBrk="0" hangingPunct="0"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需求委托协议</a:t>
            </a:r>
            <a:endParaRPr lang="zh-CN" altLang="en-US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14" name="Rectangle 34"/>
          <p:cNvSpPr>
            <a:spLocks noChangeArrowheads="1"/>
          </p:cNvSpPr>
          <p:nvPr/>
        </p:nvSpPr>
        <p:spPr bwMode="auto">
          <a:xfrm>
            <a:off x="76200" y="1365248"/>
            <a:ext cx="2155825" cy="539752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eaLnBrk="0" hangingPunct="0"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采购计划</a:t>
            </a:r>
            <a:endParaRPr lang="zh-CN" altLang="en-US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15" name="Rectangle 35"/>
          <p:cNvSpPr>
            <a:spLocks noChangeArrowheads="1"/>
          </p:cNvSpPr>
          <p:nvPr/>
        </p:nvSpPr>
        <p:spPr bwMode="auto">
          <a:xfrm>
            <a:off x="76201" y="2736600"/>
            <a:ext cx="2155823" cy="5400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eaLnBrk="0" hangingPunct="0"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补充材料</a:t>
            </a:r>
            <a:endParaRPr lang="zh-CN" altLang="en-US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16" name="Rectangle 36"/>
          <p:cNvSpPr>
            <a:spLocks noChangeArrowheads="1"/>
          </p:cNvSpPr>
          <p:nvPr/>
        </p:nvSpPr>
        <p:spPr bwMode="auto">
          <a:xfrm>
            <a:off x="76202" y="3371621"/>
            <a:ext cx="2155822" cy="5400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eaLnBrk="0" hangingPunct="0"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采购文件</a:t>
            </a:r>
            <a:endParaRPr lang="zh-CN" altLang="en-US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17" name="Rectangle 37"/>
          <p:cNvSpPr>
            <a:spLocks noChangeArrowheads="1"/>
          </p:cNvSpPr>
          <p:nvPr/>
        </p:nvSpPr>
        <p:spPr bwMode="auto">
          <a:xfrm>
            <a:off x="76202" y="4038600"/>
            <a:ext cx="2173753" cy="5400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eaLnBrk="0" hangingPunct="0"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答疑文件</a:t>
            </a:r>
            <a:endParaRPr lang="zh-CN" altLang="en-US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34" name="Rectangle 36"/>
          <p:cNvSpPr>
            <a:spLocks noChangeArrowheads="1"/>
          </p:cNvSpPr>
          <p:nvPr/>
        </p:nvSpPr>
        <p:spPr bwMode="auto">
          <a:xfrm>
            <a:off x="76202" y="4724400"/>
            <a:ext cx="2155821" cy="5400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eaLnBrk="0" hangingPunct="0"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合同备案</a:t>
            </a:r>
            <a:endParaRPr lang="zh-CN" altLang="en-US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365248"/>
            <a:ext cx="6934199" cy="543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447801"/>
            <a:ext cx="6934199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16" y="1517722"/>
            <a:ext cx="7059287" cy="4787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954" y="1541463"/>
            <a:ext cx="6894046" cy="522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613728"/>
            <a:ext cx="6896100" cy="538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8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4"/>
          <p:cNvSpPr/>
          <p:nvPr/>
        </p:nvSpPr>
        <p:spPr>
          <a:xfrm>
            <a:off x="1" y="1812328"/>
            <a:ext cx="2393156" cy="1079638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粗宋简体"/>
              <a:ea typeface="方正粗宋简体"/>
              <a:cs typeface="+mn-cs"/>
            </a:endParaRPr>
          </a:p>
        </p:txBody>
      </p:sp>
      <p:sp>
        <p:nvSpPr>
          <p:cNvPr id="10243" name="矩形 4"/>
          <p:cNvSpPr>
            <a:spLocks noChangeArrowheads="1"/>
          </p:cNvSpPr>
          <p:nvPr/>
        </p:nvSpPr>
        <p:spPr bwMode="auto">
          <a:xfrm>
            <a:off x="-1" y="2888456"/>
            <a:ext cx="7429051" cy="1081088"/>
          </a:xfrm>
          <a:prstGeom prst="rect">
            <a:avLst/>
          </a:prstGeom>
          <a:solidFill>
            <a:srgbClr val="0072C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方正粗宋简体"/>
              </a:rPr>
              <a:t>平台特点</a:t>
            </a:r>
          </a:p>
        </p:txBody>
      </p:sp>
      <p:sp>
        <p:nvSpPr>
          <p:cNvPr id="10244" name="文本框 4"/>
          <p:cNvSpPr txBox="1">
            <a:spLocks noChangeArrowheads="1"/>
          </p:cNvSpPr>
          <p:nvPr/>
        </p:nvSpPr>
        <p:spPr bwMode="auto">
          <a:xfrm>
            <a:off x="251520" y="2084935"/>
            <a:ext cx="23229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第三部分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391" r="522" b="6955"/>
          <a:stretch>
            <a:fillRect/>
          </a:stretch>
        </p:blipFill>
        <p:spPr>
          <a:xfrm>
            <a:off x="7429050" y="2888457"/>
            <a:ext cx="1714950" cy="10806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标题 1"/>
          <p:cNvSpPr>
            <a:spLocks noGrp="1"/>
          </p:cNvSpPr>
          <p:nvPr>
            <p:ph type="title"/>
          </p:nvPr>
        </p:nvSpPr>
        <p:spPr>
          <a:xfrm>
            <a:off x="304800" y="1"/>
            <a:ext cx="7886700" cy="1066800"/>
          </a:xfrm>
        </p:spPr>
        <p:txBody>
          <a:bodyPr/>
          <a:lstStyle/>
          <a:p>
            <a:pPr algn="l" eaLnBrk="1" hangingPunct="1"/>
            <a:r>
              <a:rPr lang="zh-CN" altLang="en-US" sz="3600" dirty="0">
                <a:latin typeface="+mj-ea"/>
                <a:ea typeface="+mj-ea"/>
              </a:rPr>
              <a:t>电子交易平台特点</a:t>
            </a:r>
          </a:p>
        </p:txBody>
      </p:sp>
      <p:sp>
        <p:nvSpPr>
          <p:cNvPr id="9" name="矩形 14"/>
          <p:cNvSpPr>
            <a:spLocks noChangeArrowheads="1"/>
          </p:cNvSpPr>
          <p:nvPr/>
        </p:nvSpPr>
        <p:spPr bwMode="auto">
          <a:xfrm rot="1865995" flipH="1">
            <a:off x="2224087" y="3262313"/>
            <a:ext cx="431800" cy="842962"/>
          </a:xfrm>
          <a:prstGeom prst="rect">
            <a:avLst/>
          </a:prstGeom>
          <a:solidFill>
            <a:srgbClr val="00767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矩形 15"/>
          <p:cNvSpPr>
            <a:spLocks noChangeArrowheads="1"/>
          </p:cNvSpPr>
          <p:nvPr/>
        </p:nvSpPr>
        <p:spPr bwMode="auto">
          <a:xfrm rot="19734005">
            <a:off x="419100" y="3282950"/>
            <a:ext cx="431800" cy="844550"/>
          </a:xfrm>
          <a:prstGeom prst="rect">
            <a:avLst/>
          </a:prstGeom>
          <a:solidFill>
            <a:srgbClr val="00767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任意多边形 16"/>
          <p:cNvSpPr>
            <a:spLocks noChangeArrowheads="1"/>
          </p:cNvSpPr>
          <p:nvPr/>
        </p:nvSpPr>
        <p:spPr bwMode="auto">
          <a:xfrm>
            <a:off x="388937" y="2344738"/>
            <a:ext cx="2289175" cy="3141662"/>
          </a:xfrm>
          <a:custGeom>
            <a:avLst/>
            <a:gdLst>
              <a:gd name="T0" fmla="*/ 172533 w 2288702"/>
              <a:gd name="T1" fmla="*/ 0 h 3585714"/>
              <a:gd name="T2" fmla="*/ 2116170 w 2288702"/>
              <a:gd name="T3" fmla="*/ 0 h 3585714"/>
              <a:gd name="T4" fmla="*/ 2288702 w 2288702"/>
              <a:gd name="T5" fmla="*/ 172532 h 3585714"/>
              <a:gd name="T6" fmla="*/ 2288702 w 2288702"/>
              <a:gd name="T7" fmla="*/ 862638 h 3585714"/>
              <a:gd name="T8" fmla="*/ 2288701 w 2288702"/>
              <a:gd name="T9" fmla="*/ 862643 h 3585714"/>
              <a:gd name="T10" fmla="*/ 2288701 w 2288702"/>
              <a:gd name="T11" fmla="*/ 2723076 h 3585714"/>
              <a:gd name="T12" fmla="*/ 2288701 w 2288702"/>
              <a:gd name="T13" fmla="*/ 2733909 h 3585714"/>
              <a:gd name="T14" fmla="*/ 2288701 w 2288702"/>
              <a:gd name="T15" fmla="*/ 3413182 h 3585714"/>
              <a:gd name="T16" fmla="*/ 2116169 w 2288702"/>
              <a:gd name="T17" fmla="*/ 3585714 h 3585714"/>
              <a:gd name="T18" fmla="*/ 172532 w 2288702"/>
              <a:gd name="T19" fmla="*/ 3585714 h 3585714"/>
              <a:gd name="T20" fmla="*/ 0 w 2288702"/>
              <a:gd name="T21" fmla="*/ 3413182 h 3585714"/>
              <a:gd name="T22" fmla="*/ 0 w 2288702"/>
              <a:gd name="T23" fmla="*/ 2733909 h 3585714"/>
              <a:gd name="T24" fmla="*/ 0 w 2288702"/>
              <a:gd name="T25" fmla="*/ 2723076 h 3585714"/>
              <a:gd name="T26" fmla="*/ 0 w 2288702"/>
              <a:gd name="T27" fmla="*/ 610567 h 3585714"/>
              <a:gd name="T28" fmla="*/ 1 w 2288702"/>
              <a:gd name="T29" fmla="*/ 610557 h 3585714"/>
              <a:gd name="T30" fmla="*/ 1 w 2288702"/>
              <a:gd name="T31" fmla="*/ 172532 h 3585714"/>
              <a:gd name="T32" fmla="*/ 172533 w 2288702"/>
              <a:gd name="T33" fmla="*/ 0 h 35857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288702"/>
              <a:gd name="T52" fmla="*/ 0 h 3585714"/>
              <a:gd name="T53" fmla="*/ 2288702 w 2288702"/>
              <a:gd name="T54" fmla="*/ 3585714 h 35857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288702" h="3585714">
                <a:moveTo>
                  <a:pt x="172533" y="0"/>
                </a:moveTo>
                <a:lnTo>
                  <a:pt x="2116170" y="0"/>
                </a:lnTo>
                <a:cubicBezTo>
                  <a:pt x="2211457" y="0"/>
                  <a:pt x="2288702" y="77245"/>
                  <a:pt x="2288702" y="172532"/>
                </a:cubicBezTo>
                <a:lnTo>
                  <a:pt x="2288702" y="862638"/>
                </a:lnTo>
                <a:lnTo>
                  <a:pt x="2288701" y="862643"/>
                </a:lnTo>
                <a:lnTo>
                  <a:pt x="2288701" y="2723076"/>
                </a:lnTo>
                <a:lnTo>
                  <a:pt x="2288701" y="2733909"/>
                </a:lnTo>
                <a:lnTo>
                  <a:pt x="2288701" y="3413182"/>
                </a:lnTo>
                <a:cubicBezTo>
                  <a:pt x="2288701" y="3508469"/>
                  <a:pt x="2211456" y="3585714"/>
                  <a:pt x="2116169" y="3585714"/>
                </a:cubicBezTo>
                <a:lnTo>
                  <a:pt x="172532" y="3585714"/>
                </a:lnTo>
                <a:cubicBezTo>
                  <a:pt x="77245" y="3585714"/>
                  <a:pt x="0" y="3508469"/>
                  <a:pt x="0" y="3413182"/>
                </a:cubicBezTo>
                <a:lnTo>
                  <a:pt x="0" y="2733909"/>
                </a:lnTo>
                <a:lnTo>
                  <a:pt x="0" y="2723076"/>
                </a:lnTo>
                <a:lnTo>
                  <a:pt x="0" y="610567"/>
                </a:lnTo>
                <a:lnTo>
                  <a:pt x="1" y="610557"/>
                </a:lnTo>
                <a:lnTo>
                  <a:pt x="1" y="172532"/>
                </a:lnTo>
                <a:cubicBezTo>
                  <a:pt x="1" y="77245"/>
                  <a:pt x="77246" y="0"/>
                  <a:pt x="172533" y="0"/>
                </a:cubicBezTo>
                <a:close/>
              </a:path>
            </a:pathLst>
          </a:custGeom>
          <a:solidFill>
            <a:srgbClr val="00A0A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矩形 17"/>
          <p:cNvSpPr>
            <a:spLocks noChangeArrowheads="1"/>
          </p:cNvSpPr>
          <p:nvPr/>
        </p:nvSpPr>
        <p:spPr bwMode="auto">
          <a:xfrm>
            <a:off x="228600" y="2840038"/>
            <a:ext cx="2608262" cy="614362"/>
          </a:xfrm>
          <a:prstGeom prst="rect">
            <a:avLst/>
          </a:prstGeom>
          <a:solidFill>
            <a:srgbClr val="00898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矩形 22"/>
          <p:cNvSpPr>
            <a:spLocks noChangeArrowheads="1"/>
          </p:cNvSpPr>
          <p:nvPr/>
        </p:nvSpPr>
        <p:spPr bwMode="auto">
          <a:xfrm rot="1865995" flipH="1">
            <a:off x="5325123" y="3262313"/>
            <a:ext cx="431800" cy="842962"/>
          </a:xfrm>
          <a:prstGeom prst="rect">
            <a:avLst/>
          </a:prstGeom>
          <a:solidFill>
            <a:srgbClr val="D48A1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矩形 23"/>
          <p:cNvSpPr>
            <a:spLocks noChangeArrowheads="1"/>
          </p:cNvSpPr>
          <p:nvPr/>
        </p:nvSpPr>
        <p:spPr bwMode="auto">
          <a:xfrm rot="19734005">
            <a:off x="3520135" y="3282950"/>
            <a:ext cx="431800" cy="844550"/>
          </a:xfrm>
          <a:prstGeom prst="rect">
            <a:avLst/>
          </a:prstGeom>
          <a:solidFill>
            <a:srgbClr val="D48A1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任意多边形 33"/>
          <p:cNvSpPr>
            <a:spLocks noChangeArrowheads="1"/>
          </p:cNvSpPr>
          <p:nvPr/>
        </p:nvSpPr>
        <p:spPr bwMode="auto">
          <a:xfrm>
            <a:off x="3474120" y="2344738"/>
            <a:ext cx="2289175" cy="3141662"/>
          </a:xfrm>
          <a:custGeom>
            <a:avLst/>
            <a:gdLst>
              <a:gd name="T0" fmla="*/ 172533 w 2288702"/>
              <a:gd name="T1" fmla="*/ 0 h 3585714"/>
              <a:gd name="T2" fmla="*/ 2116170 w 2288702"/>
              <a:gd name="T3" fmla="*/ 0 h 3585714"/>
              <a:gd name="T4" fmla="*/ 2288702 w 2288702"/>
              <a:gd name="T5" fmla="*/ 172532 h 3585714"/>
              <a:gd name="T6" fmla="*/ 2288702 w 2288702"/>
              <a:gd name="T7" fmla="*/ 862638 h 3585714"/>
              <a:gd name="T8" fmla="*/ 2288701 w 2288702"/>
              <a:gd name="T9" fmla="*/ 862643 h 3585714"/>
              <a:gd name="T10" fmla="*/ 2288701 w 2288702"/>
              <a:gd name="T11" fmla="*/ 2723076 h 3585714"/>
              <a:gd name="T12" fmla="*/ 2288701 w 2288702"/>
              <a:gd name="T13" fmla="*/ 2733909 h 3585714"/>
              <a:gd name="T14" fmla="*/ 2288701 w 2288702"/>
              <a:gd name="T15" fmla="*/ 3413182 h 3585714"/>
              <a:gd name="T16" fmla="*/ 2116169 w 2288702"/>
              <a:gd name="T17" fmla="*/ 3585714 h 3585714"/>
              <a:gd name="T18" fmla="*/ 172532 w 2288702"/>
              <a:gd name="T19" fmla="*/ 3585714 h 3585714"/>
              <a:gd name="T20" fmla="*/ 0 w 2288702"/>
              <a:gd name="T21" fmla="*/ 3413182 h 3585714"/>
              <a:gd name="T22" fmla="*/ 0 w 2288702"/>
              <a:gd name="T23" fmla="*/ 2733909 h 3585714"/>
              <a:gd name="T24" fmla="*/ 0 w 2288702"/>
              <a:gd name="T25" fmla="*/ 2723076 h 3585714"/>
              <a:gd name="T26" fmla="*/ 0 w 2288702"/>
              <a:gd name="T27" fmla="*/ 610567 h 3585714"/>
              <a:gd name="T28" fmla="*/ 1 w 2288702"/>
              <a:gd name="T29" fmla="*/ 610557 h 3585714"/>
              <a:gd name="T30" fmla="*/ 1 w 2288702"/>
              <a:gd name="T31" fmla="*/ 172532 h 3585714"/>
              <a:gd name="T32" fmla="*/ 172533 w 2288702"/>
              <a:gd name="T33" fmla="*/ 0 h 35857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288702"/>
              <a:gd name="T52" fmla="*/ 0 h 3585714"/>
              <a:gd name="T53" fmla="*/ 2288702 w 2288702"/>
              <a:gd name="T54" fmla="*/ 3585714 h 35857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288702" h="3585714">
                <a:moveTo>
                  <a:pt x="172533" y="0"/>
                </a:moveTo>
                <a:lnTo>
                  <a:pt x="2116170" y="0"/>
                </a:lnTo>
                <a:cubicBezTo>
                  <a:pt x="2211457" y="0"/>
                  <a:pt x="2288702" y="77245"/>
                  <a:pt x="2288702" y="172532"/>
                </a:cubicBezTo>
                <a:lnTo>
                  <a:pt x="2288702" y="862638"/>
                </a:lnTo>
                <a:lnTo>
                  <a:pt x="2288701" y="862643"/>
                </a:lnTo>
                <a:lnTo>
                  <a:pt x="2288701" y="2723076"/>
                </a:lnTo>
                <a:lnTo>
                  <a:pt x="2288701" y="2733909"/>
                </a:lnTo>
                <a:lnTo>
                  <a:pt x="2288701" y="3413182"/>
                </a:lnTo>
                <a:cubicBezTo>
                  <a:pt x="2288701" y="3508469"/>
                  <a:pt x="2211456" y="3585714"/>
                  <a:pt x="2116169" y="3585714"/>
                </a:cubicBezTo>
                <a:lnTo>
                  <a:pt x="172532" y="3585714"/>
                </a:lnTo>
                <a:cubicBezTo>
                  <a:pt x="77245" y="3585714"/>
                  <a:pt x="0" y="3508469"/>
                  <a:pt x="0" y="3413182"/>
                </a:cubicBezTo>
                <a:lnTo>
                  <a:pt x="0" y="2733909"/>
                </a:lnTo>
                <a:lnTo>
                  <a:pt x="0" y="2723076"/>
                </a:lnTo>
                <a:lnTo>
                  <a:pt x="0" y="610567"/>
                </a:lnTo>
                <a:lnTo>
                  <a:pt x="1" y="610557"/>
                </a:lnTo>
                <a:lnTo>
                  <a:pt x="1" y="172532"/>
                </a:lnTo>
                <a:cubicBezTo>
                  <a:pt x="1" y="77245"/>
                  <a:pt x="77246" y="0"/>
                  <a:pt x="172533" y="0"/>
                </a:cubicBezTo>
                <a:close/>
              </a:path>
            </a:pathLst>
          </a:custGeom>
          <a:solidFill>
            <a:srgbClr val="F0AF4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矩形 34"/>
          <p:cNvSpPr>
            <a:spLocks noChangeArrowheads="1"/>
          </p:cNvSpPr>
          <p:nvPr/>
        </p:nvSpPr>
        <p:spPr bwMode="auto">
          <a:xfrm>
            <a:off x="3329635" y="2840038"/>
            <a:ext cx="2608263" cy="614362"/>
          </a:xfrm>
          <a:prstGeom prst="rect">
            <a:avLst/>
          </a:prstGeom>
          <a:solidFill>
            <a:srgbClr val="EC9B1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矩形 35"/>
          <p:cNvSpPr>
            <a:spLocks noChangeArrowheads="1"/>
          </p:cNvSpPr>
          <p:nvPr/>
        </p:nvSpPr>
        <p:spPr bwMode="auto">
          <a:xfrm rot="1865995" flipH="1">
            <a:off x="8394700" y="3262313"/>
            <a:ext cx="431800" cy="842962"/>
          </a:xfrm>
          <a:prstGeom prst="rect">
            <a:avLst/>
          </a:prstGeom>
          <a:solidFill>
            <a:srgbClr val="9E3D1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" name="矩形 36"/>
          <p:cNvSpPr>
            <a:spLocks noChangeArrowheads="1"/>
          </p:cNvSpPr>
          <p:nvPr/>
        </p:nvSpPr>
        <p:spPr bwMode="auto">
          <a:xfrm rot="19734005">
            <a:off x="6589713" y="3282950"/>
            <a:ext cx="431800" cy="844550"/>
          </a:xfrm>
          <a:prstGeom prst="rect">
            <a:avLst/>
          </a:prstGeom>
          <a:solidFill>
            <a:srgbClr val="9E3D1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" name="任意多边形 37"/>
          <p:cNvSpPr>
            <a:spLocks noChangeArrowheads="1"/>
          </p:cNvSpPr>
          <p:nvPr/>
        </p:nvSpPr>
        <p:spPr bwMode="auto">
          <a:xfrm>
            <a:off x="6559550" y="2344738"/>
            <a:ext cx="2289175" cy="3141662"/>
          </a:xfrm>
          <a:custGeom>
            <a:avLst/>
            <a:gdLst>
              <a:gd name="T0" fmla="*/ 172533 w 2288702"/>
              <a:gd name="T1" fmla="*/ 0 h 3585714"/>
              <a:gd name="T2" fmla="*/ 2116170 w 2288702"/>
              <a:gd name="T3" fmla="*/ 0 h 3585714"/>
              <a:gd name="T4" fmla="*/ 2288702 w 2288702"/>
              <a:gd name="T5" fmla="*/ 172532 h 3585714"/>
              <a:gd name="T6" fmla="*/ 2288702 w 2288702"/>
              <a:gd name="T7" fmla="*/ 862638 h 3585714"/>
              <a:gd name="T8" fmla="*/ 2288701 w 2288702"/>
              <a:gd name="T9" fmla="*/ 862643 h 3585714"/>
              <a:gd name="T10" fmla="*/ 2288701 w 2288702"/>
              <a:gd name="T11" fmla="*/ 2723076 h 3585714"/>
              <a:gd name="T12" fmla="*/ 2288701 w 2288702"/>
              <a:gd name="T13" fmla="*/ 2733909 h 3585714"/>
              <a:gd name="T14" fmla="*/ 2288701 w 2288702"/>
              <a:gd name="T15" fmla="*/ 3413182 h 3585714"/>
              <a:gd name="T16" fmla="*/ 2116169 w 2288702"/>
              <a:gd name="T17" fmla="*/ 3585714 h 3585714"/>
              <a:gd name="T18" fmla="*/ 172532 w 2288702"/>
              <a:gd name="T19" fmla="*/ 3585714 h 3585714"/>
              <a:gd name="T20" fmla="*/ 0 w 2288702"/>
              <a:gd name="T21" fmla="*/ 3413182 h 3585714"/>
              <a:gd name="T22" fmla="*/ 0 w 2288702"/>
              <a:gd name="T23" fmla="*/ 2733909 h 3585714"/>
              <a:gd name="T24" fmla="*/ 0 w 2288702"/>
              <a:gd name="T25" fmla="*/ 2723076 h 3585714"/>
              <a:gd name="T26" fmla="*/ 0 w 2288702"/>
              <a:gd name="T27" fmla="*/ 610567 h 3585714"/>
              <a:gd name="T28" fmla="*/ 1 w 2288702"/>
              <a:gd name="T29" fmla="*/ 610557 h 3585714"/>
              <a:gd name="T30" fmla="*/ 1 w 2288702"/>
              <a:gd name="T31" fmla="*/ 172532 h 3585714"/>
              <a:gd name="T32" fmla="*/ 172533 w 2288702"/>
              <a:gd name="T33" fmla="*/ 0 h 35857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288702"/>
              <a:gd name="T52" fmla="*/ 0 h 3585714"/>
              <a:gd name="T53" fmla="*/ 2288702 w 2288702"/>
              <a:gd name="T54" fmla="*/ 3585714 h 35857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288702" h="3585714">
                <a:moveTo>
                  <a:pt x="172533" y="0"/>
                </a:moveTo>
                <a:lnTo>
                  <a:pt x="2116170" y="0"/>
                </a:lnTo>
                <a:cubicBezTo>
                  <a:pt x="2211457" y="0"/>
                  <a:pt x="2288702" y="77245"/>
                  <a:pt x="2288702" y="172532"/>
                </a:cubicBezTo>
                <a:lnTo>
                  <a:pt x="2288702" y="862638"/>
                </a:lnTo>
                <a:lnTo>
                  <a:pt x="2288701" y="862643"/>
                </a:lnTo>
                <a:lnTo>
                  <a:pt x="2288701" y="2723076"/>
                </a:lnTo>
                <a:lnTo>
                  <a:pt x="2288701" y="2733909"/>
                </a:lnTo>
                <a:lnTo>
                  <a:pt x="2288701" y="3413182"/>
                </a:lnTo>
                <a:cubicBezTo>
                  <a:pt x="2288701" y="3508469"/>
                  <a:pt x="2211456" y="3585714"/>
                  <a:pt x="2116169" y="3585714"/>
                </a:cubicBezTo>
                <a:lnTo>
                  <a:pt x="172532" y="3585714"/>
                </a:lnTo>
                <a:cubicBezTo>
                  <a:pt x="77245" y="3585714"/>
                  <a:pt x="0" y="3508469"/>
                  <a:pt x="0" y="3413182"/>
                </a:cubicBezTo>
                <a:lnTo>
                  <a:pt x="0" y="2733909"/>
                </a:lnTo>
                <a:lnTo>
                  <a:pt x="0" y="2723076"/>
                </a:lnTo>
                <a:lnTo>
                  <a:pt x="0" y="610567"/>
                </a:lnTo>
                <a:lnTo>
                  <a:pt x="1" y="610557"/>
                </a:lnTo>
                <a:lnTo>
                  <a:pt x="1" y="172532"/>
                </a:lnTo>
                <a:cubicBezTo>
                  <a:pt x="1" y="77245"/>
                  <a:pt x="77246" y="0"/>
                  <a:pt x="172533" y="0"/>
                </a:cubicBezTo>
                <a:close/>
              </a:path>
            </a:pathLst>
          </a:custGeom>
          <a:solidFill>
            <a:srgbClr val="D2501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" name="矩形 38"/>
          <p:cNvSpPr>
            <a:spLocks noChangeArrowheads="1"/>
          </p:cNvSpPr>
          <p:nvPr/>
        </p:nvSpPr>
        <p:spPr bwMode="auto">
          <a:xfrm>
            <a:off x="6400800" y="2840038"/>
            <a:ext cx="2608263" cy="614362"/>
          </a:xfrm>
          <a:prstGeom prst="rect">
            <a:avLst/>
          </a:prstGeom>
          <a:solidFill>
            <a:srgbClr val="B8471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" name="文本框 42"/>
          <p:cNvSpPr>
            <a:spLocks noChangeArrowheads="1"/>
          </p:cNvSpPr>
          <p:nvPr/>
        </p:nvSpPr>
        <p:spPr bwMode="auto">
          <a:xfrm>
            <a:off x="549742" y="3707722"/>
            <a:ext cx="1965977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关注用户体验，提供良好的用户体验</a:t>
            </a:r>
          </a:p>
        </p:txBody>
      </p:sp>
      <p:sp>
        <p:nvSpPr>
          <p:cNvPr id="22" name="文本框 43"/>
          <p:cNvSpPr>
            <a:spLocks noChangeArrowheads="1"/>
          </p:cNvSpPr>
          <p:nvPr/>
        </p:nvSpPr>
        <p:spPr bwMode="auto">
          <a:xfrm>
            <a:off x="3632931" y="3742189"/>
            <a:ext cx="1971552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资源集约共享，一次录入，全程共享；同类资源，统一管理</a:t>
            </a:r>
            <a:endParaRPr lang="zh-CN" altLang="en-US" dirty="0">
              <a:solidFill>
                <a:srgbClr val="FDFDFD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3" name="文本框 44"/>
          <p:cNvSpPr>
            <a:spLocks noChangeArrowheads="1"/>
          </p:cNvSpPr>
          <p:nvPr/>
        </p:nvSpPr>
        <p:spPr bwMode="auto">
          <a:xfrm>
            <a:off x="6796646" y="3846221"/>
            <a:ext cx="1804987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规范文档范本，运用先进技术，功能灵活扩展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标题 1"/>
          <p:cNvSpPr>
            <a:spLocks noGrp="1"/>
          </p:cNvSpPr>
          <p:nvPr>
            <p:ph type="title"/>
          </p:nvPr>
        </p:nvSpPr>
        <p:spPr>
          <a:xfrm>
            <a:off x="376815" y="19050"/>
            <a:ext cx="7886700" cy="944562"/>
          </a:xfrm>
        </p:spPr>
        <p:txBody>
          <a:bodyPr/>
          <a:lstStyle/>
          <a:p>
            <a:pPr algn="l" eaLnBrk="1" hangingPunct="1"/>
            <a:r>
              <a:rPr lang="en-US" altLang="zh-CN" sz="3600" dirty="0"/>
              <a:t>1</a:t>
            </a:r>
            <a:r>
              <a:rPr lang="zh-CN" altLang="en-US" sz="3600" dirty="0"/>
              <a:t>、关注用户体验</a:t>
            </a:r>
          </a:p>
        </p:txBody>
      </p:sp>
      <p:sp>
        <p:nvSpPr>
          <p:cNvPr id="2" name="矩形 1"/>
          <p:cNvSpPr/>
          <p:nvPr/>
        </p:nvSpPr>
        <p:spPr>
          <a:xfrm>
            <a:off x="179512" y="1091373"/>
            <a:ext cx="8784976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关注用户体验，简化操作步骤，提供个性配置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2" name="Rectangle 10"/>
          <p:cNvSpPr/>
          <p:nvPr/>
        </p:nvSpPr>
        <p:spPr bwMode="auto">
          <a:xfrm>
            <a:off x="179513" y="5771893"/>
            <a:ext cx="8784975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多任务切换，并行式处理</a:t>
            </a:r>
            <a:endParaRPr lang="en-US" altLang="zh-CN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8560"/>
            <a:ext cx="8839200" cy="518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79512" y="199298"/>
            <a:ext cx="6680914" cy="646331"/>
          </a:xfrm>
        </p:spPr>
        <p:txBody>
          <a:bodyPr/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、资源集约共享</a:t>
            </a:r>
            <a:endParaRPr lang="zh-CN" altLang="en-US" dirty="0"/>
          </a:p>
        </p:txBody>
      </p:sp>
      <p:sp>
        <p:nvSpPr>
          <p:cNvPr id="208" name="椭圆 207"/>
          <p:cNvSpPr/>
          <p:nvPr/>
        </p:nvSpPr>
        <p:spPr>
          <a:xfrm>
            <a:off x="2583685" y="2042977"/>
            <a:ext cx="3676791" cy="3568973"/>
          </a:xfrm>
          <a:prstGeom prst="ellipse">
            <a:avLst/>
          </a:prstGeom>
          <a:noFill/>
          <a:ln w="57150">
            <a:solidFill>
              <a:srgbClr val="D976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2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209" name="组合 212"/>
          <p:cNvGrpSpPr/>
          <p:nvPr/>
        </p:nvGrpSpPr>
        <p:grpSpPr bwMode="auto">
          <a:xfrm>
            <a:off x="3796039" y="1130636"/>
            <a:ext cx="1569660" cy="1071568"/>
            <a:chOff x="3685061" y="1075646"/>
            <a:chExt cx="1772667" cy="1300841"/>
          </a:xfrm>
        </p:grpSpPr>
        <p:grpSp>
          <p:nvGrpSpPr>
            <p:cNvPr id="210" name="组合 42"/>
            <p:cNvGrpSpPr/>
            <p:nvPr/>
          </p:nvGrpSpPr>
          <p:grpSpPr bwMode="auto">
            <a:xfrm>
              <a:off x="4076700" y="1524000"/>
              <a:ext cx="917576" cy="852487"/>
              <a:chOff x="4076700" y="1970088"/>
              <a:chExt cx="917576" cy="852487"/>
            </a:xfrm>
          </p:grpSpPr>
          <p:sp>
            <p:nvSpPr>
              <p:cNvPr id="212" name="AutoShape 3"/>
              <p:cNvSpPr>
                <a:spLocks noChangeArrowheads="1"/>
              </p:cNvSpPr>
              <p:nvPr/>
            </p:nvSpPr>
            <p:spPr bwMode="grayWhite">
              <a:xfrm>
                <a:off x="4076700" y="1970088"/>
                <a:ext cx="917576" cy="852487"/>
              </a:xfrm>
              <a:prstGeom prst="pentagon">
                <a:avLst/>
              </a:prstGeom>
              <a:solidFill>
                <a:srgbClr val="0099CC"/>
              </a:solidFill>
              <a:ln w="76200" algn="ctr">
                <a:solidFill>
                  <a:srgbClr val="0099CC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213" name="Group 32"/>
              <p:cNvGrpSpPr/>
              <p:nvPr/>
            </p:nvGrpSpPr>
            <p:grpSpPr bwMode="auto">
              <a:xfrm>
                <a:off x="4357688" y="2214563"/>
                <a:ext cx="407987" cy="487362"/>
                <a:chOff x="984" y="878"/>
                <a:chExt cx="3312" cy="4086"/>
              </a:xfrm>
            </p:grpSpPr>
            <p:sp>
              <p:nvSpPr>
                <p:cNvPr id="214" name="Freeform 33"/>
                <p:cNvSpPr/>
                <p:nvPr/>
              </p:nvSpPr>
              <p:spPr bwMode="gray">
                <a:xfrm>
                  <a:off x="984" y="1002"/>
                  <a:ext cx="3312" cy="3962"/>
                </a:xfrm>
                <a:custGeom>
                  <a:avLst/>
                  <a:gdLst>
                    <a:gd name="T0" fmla="*/ 1376 w 3312"/>
                    <a:gd name="T1" fmla="*/ 696 h 3962"/>
                    <a:gd name="T2" fmla="*/ 1639 w 3312"/>
                    <a:gd name="T3" fmla="*/ 920 h 3962"/>
                    <a:gd name="T4" fmla="*/ 1926 w 3312"/>
                    <a:gd name="T5" fmla="*/ 708 h 3962"/>
                    <a:gd name="T6" fmla="*/ 2940 w 3312"/>
                    <a:gd name="T7" fmla="*/ 66 h 3962"/>
                    <a:gd name="T8" fmla="*/ 3204 w 3312"/>
                    <a:gd name="T9" fmla="*/ 78 h 3962"/>
                    <a:gd name="T10" fmla="*/ 3072 w 3312"/>
                    <a:gd name="T11" fmla="*/ 444 h 3962"/>
                    <a:gd name="T12" fmla="*/ 2139 w 3312"/>
                    <a:gd name="T13" fmla="*/ 1081 h 3962"/>
                    <a:gd name="T14" fmla="*/ 2476 w 3312"/>
                    <a:gd name="T15" fmla="*/ 2372 h 3962"/>
                    <a:gd name="T16" fmla="*/ 2251 w 3312"/>
                    <a:gd name="T17" fmla="*/ 2435 h 3962"/>
                    <a:gd name="T18" fmla="*/ 2614 w 3312"/>
                    <a:gd name="T19" fmla="*/ 3589 h 3962"/>
                    <a:gd name="T20" fmla="*/ 2539 w 3312"/>
                    <a:gd name="T21" fmla="*/ 3925 h 3962"/>
                    <a:gd name="T22" fmla="*/ 2226 w 3312"/>
                    <a:gd name="T23" fmla="*/ 3689 h 3962"/>
                    <a:gd name="T24" fmla="*/ 1789 w 3312"/>
                    <a:gd name="T25" fmla="*/ 2534 h 3962"/>
                    <a:gd name="T26" fmla="*/ 1414 w 3312"/>
                    <a:gd name="T27" fmla="*/ 2534 h 3962"/>
                    <a:gd name="T28" fmla="*/ 1051 w 3312"/>
                    <a:gd name="T29" fmla="*/ 3689 h 3962"/>
                    <a:gd name="T30" fmla="*/ 789 w 3312"/>
                    <a:gd name="T31" fmla="*/ 3925 h 3962"/>
                    <a:gd name="T32" fmla="*/ 676 w 3312"/>
                    <a:gd name="T33" fmla="*/ 3577 h 3962"/>
                    <a:gd name="T34" fmla="*/ 1001 w 3312"/>
                    <a:gd name="T35" fmla="*/ 2459 h 3962"/>
                    <a:gd name="T36" fmla="*/ 751 w 3312"/>
                    <a:gd name="T37" fmla="*/ 2397 h 3962"/>
                    <a:gd name="T38" fmla="*/ 1126 w 3312"/>
                    <a:gd name="T39" fmla="*/ 1081 h 3962"/>
                    <a:gd name="T40" fmla="*/ 139 w 3312"/>
                    <a:gd name="T41" fmla="*/ 497 h 3962"/>
                    <a:gd name="T42" fmla="*/ 60 w 3312"/>
                    <a:gd name="T43" fmla="*/ 180 h 3962"/>
                    <a:gd name="T44" fmla="*/ 389 w 3312"/>
                    <a:gd name="T45" fmla="*/ 162 h 3962"/>
                    <a:gd name="T46" fmla="*/ 1376 w 3312"/>
                    <a:gd name="T47" fmla="*/ 696 h 396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312"/>
                    <a:gd name="T73" fmla="*/ 0 h 3962"/>
                    <a:gd name="T74" fmla="*/ 3312 w 3312"/>
                    <a:gd name="T75" fmla="*/ 3962 h 396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312" h="3962">
                      <a:moveTo>
                        <a:pt x="1376" y="696"/>
                      </a:moveTo>
                      <a:cubicBezTo>
                        <a:pt x="1401" y="795"/>
                        <a:pt x="1489" y="920"/>
                        <a:pt x="1639" y="920"/>
                      </a:cubicBezTo>
                      <a:cubicBezTo>
                        <a:pt x="1801" y="920"/>
                        <a:pt x="1876" y="795"/>
                        <a:pt x="1926" y="708"/>
                      </a:cubicBezTo>
                      <a:lnTo>
                        <a:pt x="2940" y="66"/>
                      </a:lnTo>
                      <a:cubicBezTo>
                        <a:pt x="3042" y="0"/>
                        <a:pt x="3142" y="16"/>
                        <a:pt x="3204" y="78"/>
                      </a:cubicBezTo>
                      <a:cubicBezTo>
                        <a:pt x="3267" y="140"/>
                        <a:pt x="3312" y="264"/>
                        <a:pt x="3072" y="444"/>
                      </a:cubicBezTo>
                      <a:lnTo>
                        <a:pt x="2139" y="1081"/>
                      </a:lnTo>
                      <a:lnTo>
                        <a:pt x="2476" y="2372"/>
                      </a:lnTo>
                      <a:lnTo>
                        <a:pt x="2251" y="2435"/>
                      </a:lnTo>
                      <a:lnTo>
                        <a:pt x="2614" y="3589"/>
                      </a:lnTo>
                      <a:cubicBezTo>
                        <a:pt x="2651" y="3751"/>
                        <a:pt x="2639" y="3863"/>
                        <a:pt x="2539" y="3925"/>
                      </a:cubicBezTo>
                      <a:cubicBezTo>
                        <a:pt x="2401" y="3962"/>
                        <a:pt x="2289" y="3863"/>
                        <a:pt x="2226" y="3689"/>
                      </a:cubicBezTo>
                      <a:cubicBezTo>
                        <a:pt x="2101" y="3453"/>
                        <a:pt x="1876" y="2720"/>
                        <a:pt x="1789" y="2534"/>
                      </a:cubicBezTo>
                      <a:lnTo>
                        <a:pt x="1414" y="2534"/>
                      </a:lnTo>
                      <a:cubicBezTo>
                        <a:pt x="1339" y="2770"/>
                        <a:pt x="1151" y="3465"/>
                        <a:pt x="1051" y="3689"/>
                      </a:cubicBezTo>
                      <a:cubicBezTo>
                        <a:pt x="1001" y="3838"/>
                        <a:pt x="914" y="3950"/>
                        <a:pt x="789" y="3925"/>
                      </a:cubicBezTo>
                      <a:cubicBezTo>
                        <a:pt x="714" y="3875"/>
                        <a:pt x="614" y="3838"/>
                        <a:pt x="676" y="3577"/>
                      </a:cubicBezTo>
                      <a:lnTo>
                        <a:pt x="1001" y="2459"/>
                      </a:lnTo>
                      <a:lnTo>
                        <a:pt x="751" y="2397"/>
                      </a:lnTo>
                      <a:lnTo>
                        <a:pt x="1126" y="1081"/>
                      </a:lnTo>
                      <a:lnTo>
                        <a:pt x="139" y="497"/>
                      </a:lnTo>
                      <a:cubicBezTo>
                        <a:pt x="54" y="402"/>
                        <a:pt x="0" y="342"/>
                        <a:pt x="60" y="180"/>
                      </a:cubicBezTo>
                      <a:cubicBezTo>
                        <a:pt x="186" y="102"/>
                        <a:pt x="214" y="112"/>
                        <a:pt x="389" y="162"/>
                      </a:cubicBezTo>
                      <a:lnTo>
                        <a:pt x="1376" y="696"/>
                      </a:lnTo>
                      <a:close/>
                    </a:path>
                  </a:pathLst>
                </a:custGeom>
                <a:solidFill>
                  <a:srgbClr val="292929">
                    <a:alpha val="50195"/>
                  </a:srgbClr>
                </a:solidFill>
                <a:ln w="19050">
                  <a:solidFill>
                    <a:srgbClr val="FFFFFF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" name="Oval 34"/>
                <p:cNvSpPr>
                  <a:spLocks noChangeArrowheads="1"/>
                </p:cNvSpPr>
                <p:nvPr/>
              </p:nvSpPr>
              <p:spPr bwMode="gray">
                <a:xfrm>
                  <a:off x="2208" y="878"/>
                  <a:ext cx="862" cy="845"/>
                </a:xfrm>
                <a:prstGeom prst="ellipse">
                  <a:avLst/>
                </a:prstGeom>
                <a:solidFill>
                  <a:srgbClr val="292929">
                    <a:alpha val="50195"/>
                  </a:srgbClr>
                </a:solidFill>
                <a:ln w="19050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11" name="TextBox 48"/>
            <p:cNvSpPr txBox="1">
              <a:spLocks noChangeArrowheads="1"/>
            </p:cNvSpPr>
            <p:nvPr/>
          </p:nvSpPr>
          <p:spPr bwMode="auto">
            <a:xfrm>
              <a:off x="3685061" y="1075646"/>
              <a:ext cx="1772667" cy="448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统一信息发布</a:t>
              </a:r>
            </a:p>
          </p:txBody>
        </p:sp>
      </p:grpSp>
      <p:grpSp>
        <p:nvGrpSpPr>
          <p:cNvPr id="216" name="组合 213"/>
          <p:cNvGrpSpPr/>
          <p:nvPr/>
        </p:nvGrpSpPr>
        <p:grpSpPr bwMode="auto">
          <a:xfrm>
            <a:off x="863332" y="2572840"/>
            <a:ext cx="2106333" cy="948100"/>
            <a:chOff x="792429" y="2333504"/>
            <a:chExt cx="2300021" cy="1139946"/>
          </a:xfrm>
        </p:grpSpPr>
        <p:sp>
          <p:nvSpPr>
            <p:cNvPr id="217" name="AutoShape 11"/>
            <p:cNvSpPr>
              <a:spLocks noChangeArrowheads="1"/>
            </p:cNvSpPr>
            <p:nvPr/>
          </p:nvSpPr>
          <p:spPr bwMode="grayWhite">
            <a:xfrm>
              <a:off x="2133600" y="2590800"/>
              <a:ext cx="958850" cy="882650"/>
            </a:xfrm>
            <a:prstGeom prst="pentagon">
              <a:avLst/>
            </a:prstGeom>
            <a:solidFill>
              <a:srgbClr val="92D050"/>
            </a:solidFill>
            <a:ln w="25400" algn="ctr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18" name="Group 29"/>
            <p:cNvGrpSpPr/>
            <p:nvPr/>
          </p:nvGrpSpPr>
          <p:grpSpPr bwMode="auto">
            <a:xfrm>
              <a:off x="2362200" y="2819400"/>
              <a:ext cx="498475" cy="458788"/>
              <a:chOff x="3422" y="1347"/>
              <a:chExt cx="330" cy="313"/>
            </a:xfrm>
          </p:grpSpPr>
          <p:sp>
            <p:nvSpPr>
              <p:cNvPr id="220" name="AutoShape 30"/>
              <p:cNvSpPr>
                <a:spLocks noChangeArrowheads="1"/>
              </p:cNvSpPr>
              <p:nvPr/>
            </p:nvSpPr>
            <p:spPr bwMode="gray">
              <a:xfrm>
                <a:off x="3422" y="1411"/>
                <a:ext cx="330" cy="249"/>
              </a:xfrm>
              <a:prstGeom prst="roundRect">
                <a:avLst>
                  <a:gd name="adj" fmla="val 16667"/>
                </a:avLst>
              </a:prstGeom>
              <a:solidFill>
                <a:srgbClr val="292929">
                  <a:alpha val="50195"/>
                </a:srgbClr>
              </a:solidFill>
              <a:ln w="19050" algn="ctr">
                <a:solidFill>
                  <a:srgbClr val="FFFFFF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1" name="AutoShape 31"/>
              <p:cNvSpPr>
                <a:spLocks noChangeArrowheads="1"/>
              </p:cNvSpPr>
              <p:nvPr/>
            </p:nvSpPr>
            <p:spPr bwMode="gray">
              <a:xfrm>
                <a:off x="3522" y="1347"/>
                <a:ext cx="122" cy="1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4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292929">
                  <a:alpha val="50195"/>
                </a:srgbClr>
              </a:solidFill>
              <a:ln w="12700" algn="ctr">
                <a:solidFill>
                  <a:srgbClr val="FFFF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19" name="TextBox 50"/>
            <p:cNvSpPr txBox="1">
              <a:spLocks noChangeArrowheads="1"/>
            </p:cNvSpPr>
            <p:nvPr/>
          </p:nvSpPr>
          <p:spPr bwMode="auto">
            <a:xfrm>
              <a:off x="792429" y="2333504"/>
              <a:ext cx="1713998" cy="444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统一诚信管理</a:t>
              </a:r>
            </a:p>
          </p:txBody>
        </p:sp>
      </p:grpSp>
      <p:grpSp>
        <p:nvGrpSpPr>
          <p:cNvPr id="222" name="组合 216"/>
          <p:cNvGrpSpPr/>
          <p:nvPr/>
        </p:nvGrpSpPr>
        <p:grpSpPr bwMode="auto">
          <a:xfrm>
            <a:off x="5668416" y="2500832"/>
            <a:ext cx="2149996" cy="939144"/>
            <a:chOff x="5867400" y="4185676"/>
            <a:chExt cx="2399875" cy="1040374"/>
          </a:xfrm>
        </p:grpSpPr>
        <p:sp>
          <p:nvSpPr>
            <p:cNvPr id="223" name="AutoShape 11"/>
            <p:cNvSpPr>
              <a:spLocks noChangeArrowheads="1"/>
            </p:cNvSpPr>
            <p:nvPr/>
          </p:nvSpPr>
          <p:spPr bwMode="grayWhite">
            <a:xfrm>
              <a:off x="5867400" y="4343400"/>
              <a:ext cx="958850" cy="882650"/>
            </a:xfrm>
            <a:prstGeom prst="pentagon">
              <a:avLst/>
            </a:prstGeom>
            <a:solidFill>
              <a:srgbClr val="FFFF00"/>
            </a:solidFill>
            <a:ln w="25400" algn="ctr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4" name="TextBox 52"/>
            <p:cNvSpPr txBox="1">
              <a:spLocks noChangeArrowheads="1"/>
            </p:cNvSpPr>
            <p:nvPr/>
          </p:nvSpPr>
          <p:spPr bwMode="auto">
            <a:xfrm>
              <a:off x="6532129" y="4185676"/>
              <a:ext cx="1735146" cy="407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统一文档</a:t>
              </a:r>
              <a:r>
                <a:rPr lang="zh-CN" altLang="en-US" dirty="0" smtClean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管理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5" name="Litebulb"/>
            <p:cNvSpPr>
              <a:spLocks noEditPoints="1" noChangeArrowheads="1"/>
            </p:cNvSpPr>
            <p:nvPr/>
          </p:nvSpPr>
          <p:spPr bwMode="auto">
            <a:xfrm>
              <a:off x="6172200" y="4614862"/>
              <a:ext cx="381000" cy="490538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56 w 21600"/>
                <a:gd name="T13" fmla="*/ 2188 h 21600"/>
                <a:gd name="T14" fmla="*/ 18277 w 21600"/>
                <a:gd name="T15" fmla="*/ 92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5715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6" name="组合 217"/>
          <p:cNvGrpSpPr/>
          <p:nvPr/>
        </p:nvGrpSpPr>
        <p:grpSpPr bwMode="auto">
          <a:xfrm>
            <a:off x="5591105" y="4435340"/>
            <a:ext cx="2314494" cy="987290"/>
            <a:chOff x="4146157" y="5410200"/>
            <a:chExt cx="2593765" cy="1048804"/>
          </a:xfrm>
        </p:grpSpPr>
        <p:sp>
          <p:nvSpPr>
            <p:cNvPr id="227" name="AutoShape 11"/>
            <p:cNvSpPr>
              <a:spLocks noChangeArrowheads="1"/>
            </p:cNvSpPr>
            <p:nvPr/>
          </p:nvSpPr>
          <p:spPr bwMode="grayWhite">
            <a:xfrm>
              <a:off x="4146157" y="5410200"/>
              <a:ext cx="959011" cy="882164"/>
            </a:xfrm>
            <a:prstGeom prst="pentagon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 algn="ctr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28" name="TextBox 54"/>
            <p:cNvSpPr txBox="1">
              <a:spLocks noChangeArrowheads="1"/>
            </p:cNvSpPr>
            <p:nvPr/>
          </p:nvSpPr>
          <p:spPr bwMode="auto">
            <a:xfrm>
              <a:off x="4980864" y="6066660"/>
              <a:ext cx="1759058" cy="39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统一场地管理</a:t>
              </a:r>
            </a:p>
          </p:txBody>
        </p:sp>
        <p:grpSp>
          <p:nvGrpSpPr>
            <p:cNvPr id="229" name="Group 46"/>
            <p:cNvGrpSpPr/>
            <p:nvPr/>
          </p:nvGrpSpPr>
          <p:grpSpPr bwMode="auto">
            <a:xfrm>
              <a:off x="4343400" y="5575300"/>
              <a:ext cx="566738" cy="596900"/>
              <a:chOff x="3843" y="1289"/>
              <a:chExt cx="613" cy="1117"/>
            </a:xfrm>
          </p:grpSpPr>
          <p:sp>
            <p:nvSpPr>
              <p:cNvPr id="230" name="Freeform 47"/>
              <p:cNvSpPr/>
              <p:nvPr/>
            </p:nvSpPr>
            <p:spPr bwMode="auto">
              <a:xfrm>
                <a:off x="3844" y="1289"/>
                <a:ext cx="612" cy="1111"/>
              </a:xfrm>
              <a:custGeom>
                <a:avLst/>
                <a:gdLst>
                  <a:gd name="T0" fmla="*/ 1 w 1224"/>
                  <a:gd name="T1" fmla="*/ 1 h 2222"/>
                  <a:gd name="T2" fmla="*/ 1 w 1224"/>
                  <a:gd name="T3" fmla="*/ 1 h 2222"/>
                  <a:gd name="T4" fmla="*/ 1 w 1224"/>
                  <a:gd name="T5" fmla="*/ 1 h 2222"/>
                  <a:gd name="T6" fmla="*/ 1 w 1224"/>
                  <a:gd name="T7" fmla="*/ 1 h 2222"/>
                  <a:gd name="T8" fmla="*/ 1 w 1224"/>
                  <a:gd name="T9" fmla="*/ 1 h 2222"/>
                  <a:gd name="T10" fmla="*/ 1 w 1224"/>
                  <a:gd name="T11" fmla="*/ 1 h 2222"/>
                  <a:gd name="T12" fmla="*/ 1 w 1224"/>
                  <a:gd name="T13" fmla="*/ 1 h 2222"/>
                  <a:gd name="T14" fmla="*/ 1 w 1224"/>
                  <a:gd name="T15" fmla="*/ 1 h 2222"/>
                  <a:gd name="T16" fmla="*/ 1 w 1224"/>
                  <a:gd name="T17" fmla="*/ 1 h 2222"/>
                  <a:gd name="T18" fmla="*/ 1 w 1224"/>
                  <a:gd name="T19" fmla="*/ 1 h 2222"/>
                  <a:gd name="T20" fmla="*/ 1 w 1224"/>
                  <a:gd name="T21" fmla="*/ 1 h 2222"/>
                  <a:gd name="T22" fmla="*/ 1 w 1224"/>
                  <a:gd name="T23" fmla="*/ 1 h 2222"/>
                  <a:gd name="T24" fmla="*/ 1 w 1224"/>
                  <a:gd name="T25" fmla="*/ 1 h 2222"/>
                  <a:gd name="T26" fmla="*/ 1 w 1224"/>
                  <a:gd name="T27" fmla="*/ 1 h 2222"/>
                  <a:gd name="T28" fmla="*/ 1 w 1224"/>
                  <a:gd name="T29" fmla="*/ 1 h 2222"/>
                  <a:gd name="T30" fmla="*/ 1 w 1224"/>
                  <a:gd name="T31" fmla="*/ 1 h 2222"/>
                  <a:gd name="T32" fmla="*/ 1 w 1224"/>
                  <a:gd name="T33" fmla="*/ 1 h 2222"/>
                  <a:gd name="T34" fmla="*/ 1 w 1224"/>
                  <a:gd name="T35" fmla="*/ 1 h 2222"/>
                  <a:gd name="T36" fmla="*/ 1 w 1224"/>
                  <a:gd name="T37" fmla="*/ 1 h 2222"/>
                  <a:gd name="T38" fmla="*/ 1 w 1224"/>
                  <a:gd name="T39" fmla="*/ 1 h 2222"/>
                  <a:gd name="T40" fmla="*/ 1 w 1224"/>
                  <a:gd name="T41" fmla="*/ 1 h 2222"/>
                  <a:gd name="T42" fmla="*/ 1 w 1224"/>
                  <a:gd name="T43" fmla="*/ 1 h 2222"/>
                  <a:gd name="T44" fmla="*/ 1 w 1224"/>
                  <a:gd name="T45" fmla="*/ 1 h 2222"/>
                  <a:gd name="T46" fmla="*/ 1 w 1224"/>
                  <a:gd name="T47" fmla="*/ 1 h 2222"/>
                  <a:gd name="T48" fmla="*/ 1 w 1224"/>
                  <a:gd name="T49" fmla="*/ 1 h 2222"/>
                  <a:gd name="T50" fmla="*/ 1 w 1224"/>
                  <a:gd name="T51" fmla="*/ 1 h 2222"/>
                  <a:gd name="T52" fmla="*/ 1 w 1224"/>
                  <a:gd name="T53" fmla="*/ 1 h 2222"/>
                  <a:gd name="T54" fmla="*/ 1 w 1224"/>
                  <a:gd name="T55" fmla="*/ 1 h 2222"/>
                  <a:gd name="T56" fmla="*/ 1 w 1224"/>
                  <a:gd name="T57" fmla="*/ 1 h 2222"/>
                  <a:gd name="T58" fmla="*/ 1 w 1224"/>
                  <a:gd name="T59" fmla="*/ 1 h 2222"/>
                  <a:gd name="T60" fmla="*/ 1 w 1224"/>
                  <a:gd name="T61" fmla="*/ 1 h 2222"/>
                  <a:gd name="T62" fmla="*/ 1 w 1224"/>
                  <a:gd name="T63" fmla="*/ 1 h 2222"/>
                  <a:gd name="T64" fmla="*/ 1 w 1224"/>
                  <a:gd name="T65" fmla="*/ 1 h 2222"/>
                  <a:gd name="T66" fmla="*/ 1 w 1224"/>
                  <a:gd name="T67" fmla="*/ 1 h 2222"/>
                  <a:gd name="T68" fmla="*/ 1 w 1224"/>
                  <a:gd name="T69" fmla="*/ 1 h 2222"/>
                  <a:gd name="T70" fmla="*/ 1 w 1224"/>
                  <a:gd name="T71" fmla="*/ 1 h 2222"/>
                  <a:gd name="T72" fmla="*/ 1 w 1224"/>
                  <a:gd name="T73" fmla="*/ 1 h 2222"/>
                  <a:gd name="T74" fmla="*/ 1 w 1224"/>
                  <a:gd name="T75" fmla="*/ 1 h 2222"/>
                  <a:gd name="T76" fmla="*/ 1 w 1224"/>
                  <a:gd name="T77" fmla="*/ 1 h 2222"/>
                  <a:gd name="T78" fmla="*/ 1 w 1224"/>
                  <a:gd name="T79" fmla="*/ 1 h 2222"/>
                  <a:gd name="T80" fmla="*/ 1 w 1224"/>
                  <a:gd name="T81" fmla="*/ 1 h 2222"/>
                  <a:gd name="T82" fmla="*/ 1 w 1224"/>
                  <a:gd name="T83" fmla="*/ 1 h 2222"/>
                  <a:gd name="T84" fmla="*/ 1 w 1224"/>
                  <a:gd name="T85" fmla="*/ 1 h 2222"/>
                  <a:gd name="T86" fmla="*/ 1 w 1224"/>
                  <a:gd name="T87" fmla="*/ 1 h 2222"/>
                  <a:gd name="T88" fmla="*/ 1 w 1224"/>
                  <a:gd name="T89" fmla="*/ 1 h 2222"/>
                  <a:gd name="T90" fmla="*/ 1 w 1224"/>
                  <a:gd name="T91" fmla="*/ 1 h 2222"/>
                  <a:gd name="T92" fmla="*/ 1 w 1224"/>
                  <a:gd name="T93" fmla="*/ 1 h 2222"/>
                  <a:gd name="T94" fmla="*/ 1 w 1224"/>
                  <a:gd name="T95" fmla="*/ 1 h 2222"/>
                  <a:gd name="T96" fmla="*/ 1 w 1224"/>
                  <a:gd name="T97" fmla="*/ 1 h 2222"/>
                  <a:gd name="T98" fmla="*/ 1 w 1224"/>
                  <a:gd name="T99" fmla="*/ 1 h 2222"/>
                  <a:gd name="T100" fmla="*/ 1 w 1224"/>
                  <a:gd name="T101" fmla="*/ 1 h 222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24"/>
                  <a:gd name="T154" fmla="*/ 0 h 2222"/>
                  <a:gd name="T155" fmla="*/ 1224 w 1224"/>
                  <a:gd name="T156" fmla="*/ 2222 h 222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24" h="2222">
                    <a:moveTo>
                      <a:pt x="822" y="150"/>
                    </a:moveTo>
                    <a:lnTo>
                      <a:pt x="821" y="35"/>
                    </a:lnTo>
                    <a:lnTo>
                      <a:pt x="789" y="0"/>
                    </a:lnTo>
                    <a:lnTo>
                      <a:pt x="673" y="8"/>
                    </a:lnTo>
                    <a:lnTo>
                      <a:pt x="634" y="39"/>
                    </a:lnTo>
                    <a:lnTo>
                      <a:pt x="642" y="165"/>
                    </a:lnTo>
                    <a:lnTo>
                      <a:pt x="660" y="193"/>
                    </a:lnTo>
                    <a:lnTo>
                      <a:pt x="669" y="584"/>
                    </a:lnTo>
                    <a:lnTo>
                      <a:pt x="610" y="589"/>
                    </a:lnTo>
                    <a:lnTo>
                      <a:pt x="609" y="596"/>
                    </a:lnTo>
                    <a:lnTo>
                      <a:pt x="402" y="599"/>
                    </a:lnTo>
                    <a:lnTo>
                      <a:pt x="397" y="620"/>
                    </a:lnTo>
                    <a:lnTo>
                      <a:pt x="212" y="811"/>
                    </a:lnTo>
                    <a:lnTo>
                      <a:pt x="117" y="969"/>
                    </a:lnTo>
                    <a:lnTo>
                      <a:pt x="88" y="1060"/>
                    </a:lnTo>
                    <a:lnTo>
                      <a:pt x="68" y="1145"/>
                    </a:lnTo>
                    <a:lnTo>
                      <a:pt x="53" y="1228"/>
                    </a:lnTo>
                    <a:lnTo>
                      <a:pt x="45" y="1310"/>
                    </a:lnTo>
                    <a:lnTo>
                      <a:pt x="43" y="1392"/>
                    </a:lnTo>
                    <a:lnTo>
                      <a:pt x="49" y="1475"/>
                    </a:lnTo>
                    <a:lnTo>
                      <a:pt x="63" y="1561"/>
                    </a:lnTo>
                    <a:lnTo>
                      <a:pt x="84" y="1652"/>
                    </a:lnTo>
                    <a:lnTo>
                      <a:pt x="88" y="1689"/>
                    </a:lnTo>
                    <a:lnTo>
                      <a:pt x="33" y="1856"/>
                    </a:lnTo>
                    <a:lnTo>
                      <a:pt x="0" y="1885"/>
                    </a:lnTo>
                    <a:lnTo>
                      <a:pt x="5" y="2074"/>
                    </a:lnTo>
                    <a:lnTo>
                      <a:pt x="995" y="2222"/>
                    </a:lnTo>
                    <a:lnTo>
                      <a:pt x="1065" y="2167"/>
                    </a:lnTo>
                    <a:lnTo>
                      <a:pt x="1057" y="2053"/>
                    </a:lnTo>
                    <a:lnTo>
                      <a:pt x="694" y="2018"/>
                    </a:lnTo>
                    <a:lnTo>
                      <a:pt x="595" y="1990"/>
                    </a:lnTo>
                    <a:lnTo>
                      <a:pt x="1176" y="2036"/>
                    </a:lnTo>
                    <a:lnTo>
                      <a:pt x="1224" y="1985"/>
                    </a:lnTo>
                    <a:lnTo>
                      <a:pt x="1215" y="1862"/>
                    </a:lnTo>
                    <a:lnTo>
                      <a:pt x="681" y="1819"/>
                    </a:lnTo>
                    <a:lnTo>
                      <a:pt x="579" y="1802"/>
                    </a:lnTo>
                    <a:lnTo>
                      <a:pt x="475" y="1714"/>
                    </a:lnTo>
                    <a:lnTo>
                      <a:pt x="475" y="1639"/>
                    </a:lnTo>
                    <a:lnTo>
                      <a:pt x="521" y="1639"/>
                    </a:lnTo>
                    <a:lnTo>
                      <a:pt x="562" y="1614"/>
                    </a:lnTo>
                    <a:lnTo>
                      <a:pt x="562" y="1581"/>
                    </a:lnTo>
                    <a:lnTo>
                      <a:pt x="966" y="1598"/>
                    </a:lnTo>
                    <a:lnTo>
                      <a:pt x="992" y="1560"/>
                    </a:lnTo>
                    <a:lnTo>
                      <a:pt x="1172" y="1437"/>
                    </a:lnTo>
                    <a:lnTo>
                      <a:pt x="1172" y="1364"/>
                    </a:lnTo>
                    <a:lnTo>
                      <a:pt x="467" y="1327"/>
                    </a:lnTo>
                    <a:lnTo>
                      <a:pt x="253" y="1460"/>
                    </a:lnTo>
                    <a:lnTo>
                      <a:pt x="240" y="1385"/>
                    </a:lnTo>
                    <a:lnTo>
                      <a:pt x="236" y="1315"/>
                    </a:lnTo>
                    <a:lnTo>
                      <a:pt x="238" y="1251"/>
                    </a:lnTo>
                    <a:lnTo>
                      <a:pt x="247" y="1192"/>
                    </a:lnTo>
                    <a:lnTo>
                      <a:pt x="259" y="1141"/>
                    </a:lnTo>
                    <a:lnTo>
                      <a:pt x="275" y="1095"/>
                    </a:lnTo>
                    <a:lnTo>
                      <a:pt x="291" y="1054"/>
                    </a:lnTo>
                    <a:lnTo>
                      <a:pt x="306" y="1020"/>
                    </a:lnTo>
                    <a:lnTo>
                      <a:pt x="347" y="1015"/>
                    </a:lnTo>
                    <a:lnTo>
                      <a:pt x="624" y="1068"/>
                    </a:lnTo>
                    <a:lnTo>
                      <a:pt x="624" y="1095"/>
                    </a:lnTo>
                    <a:lnTo>
                      <a:pt x="694" y="1098"/>
                    </a:lnTo>
                    <a:lnTo>
                      <a:pt x="707" y="1136"/>
                    </a:lnTo>
                    <a:lnTo>
                      <a:pt x="681" y="1139"/>
                    </a:lnTo>
                    <a:lnTo>
                      <a:pt x="698" y="1190"/>
                    </a:lnTo>
                    <a:lnTo>
                      <a:pt x="726" y="1177"/>
                    </a:lnTo>
                    <a:lnTo>
                      <a:pt x="726" y="1240"/>
                    </a:lnTo>
                    <a:lnTo>
                      <a:pt x="747" y="1256"/>
                    </a:lnTo>
                    <a:lnTo>
                      <a:pt x="747" y="1323"/>
                    </a:lnTo>
                    <a:lnTo>
                      <a:pt x="831" y="1323"/>
                    </a:lnTo>
                    <a:lnTo>
                      <a:pt x="831" y="1252"/>
                    </a:lnTo>
                    <a:lnTo>
                      <a:pt x="851" y="1244"/>
                    </a:lnTo>
                    <a:lnTo>
                      <a:pt x="851" y="1214"/>
                    </a:lnTo>
                    <a:lnTo>
                      <a:pt x="885" y="1211"/>
                    </a:lnTo>
                    <a:lnTo>
                      <a:pt x="929" y="1294"/>
                    </a:lnTo>
                    <a:lnTo>
                      <a:pt x="942" y="1292"/>
                    </a:lnTo>
                    <a:lnTo>
                      <a:pt x="953" y="1288"/>
                    </a:lnTo>
                    <a:lnTo>
                      <a:pt x="965" y="1283"/>
                    </a:lnTo>
                    <a:lnTo>
                      <a:pt x="974" y="1279"/>
                    </a:lnTo>
                    <a:lnTo>
                      <a:pt x="983" y="1273"/>
                    </a:lnTo>
                    <a:lnTo>
                      <a:pt x="991" y="1266"/>
                    </a:lnTo>
                    <a:lnTo>
                      <a:pt x="999" y="1257"/>
                    </a:lnTo>
                    <a:lnTo>
                      <a:pt x="1005" y="1245"/>
                    </a:lnTo>
                    <a:lnTo>
                      <a:pt x="978" y="1190"/>
                    </a:lnTo>
                    <a:lnTo>
                      <a:pt x="1007" y="1190"/>
                    </a:lnTo>
                    <a:lnTo>
                      <a:pt x="1057" y="1256"/>
                    </a:lnTo>
                    <a:lnTo>
                      <a:pt x="1073" y="1252"/>
                    </a:lnTo>
                    <a:lnTo>
                      <a:pt x="1087" y="1248"/>
                    </a:lnTo>
                    <a:lnTo>
                      <a:pt x="1097" y="1243"/>
                    </a:lnTo>
                    <a:lnTo>
                      <a:pt x="1105" y="1237"/>
                    </a:lnTo>
                    <a:lnTo>
                      <a:pt x="1112" y="1229"/>
                    </a:lnTo>
                    <a:lnTo>
                      <a:pt x="1118" y="1219"/>
                    </a:lnTo>
                    <a:lnTo>
                      <a:pt x="1123" y="1206"/>
                    </a:lnTo>
                    <a:lnTo>
                      <a:pt x="1126" y="1190"/>
                    </a:lnTo>
                    <a:lnTo>
                      <a:pt x="1056" y="1103"/>
                    </a:lnTo>
                    <a:lnTo>
                      <a:pt x="1057" y="1082"/>
                    </a:lnTo>
                    <a:lnTo>
                      <a:pt x="1024" y="1057"/>
                    </a:lnTo>
                    <a:lnTo>
                      <a:pt x="1020" y="1020"/>
                    </a:lnTo>
                    <a:lnTo>
                      <a:pt x="1007" y="999"/>
                    </a:lnTo>
                    <a:lnTo>
                      <a:pt x="891" y="1044"/>
                    </a:lnTo>
                    <a:lnTo>
                      <a:pt x="865" y="622"/>
                    </a:lnTo>
                    <a:lnTo>
                      <a:pt x="887" y="611"/>
                    </a:lnTo>
                    <a:lnTo>
                      <a:pt x="884" y="573"/>
                    </a:lnTo>
                    <a:lnTo>
                      <a:pt x="828" y="577"/>
                    </a:lnTo>
                    <a:lnTo>
                      <a:pt x="805" y="166"/>
                    </a:lnTo>
                    <a:lnTo>
                      <a:pt x="822" y="150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1" name="Freeform 48"/>
              <p:cNvSpPr/>
              <p:nvPr/>
            </p:nvSpPr>
            <p:spPr bwMode="auto">
              <a:xfrm>
                <a:off x="4163" y="1829"/>
                <a:ext cx="104" cy="21"/>
              </a:xfrm>
              <a:custGeom>
                <a:avLst/>
                <a:gdLst>
                  <a:gd name="T0" fmla="*/ 0 w 208"/>
                  <a:gd name="T1" fmla="*/ 1 h 41"/>
                  <a:gd name="T2" fmla="*/ 1 w 208"/>
                  <a:gd name="T3" fmla="*/ 0 h 41"/>
                  <a:gd name="T4" fmla="*/ 1 w 208"/>
                  <a:gd name="T5" fmla="*/ 1 h 41"/>
                  <a:gd name="T6" fmla="*/ 1 w 208"/>
                  <a:gd name="T7" fmla="*/ 1 h 41"/>
                  <a:gd name="T8" fmla="*/ 0 w 208"/>
                  <a:gd name="T9" fmla="*/ 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"/>
                  <a:gd name="T16" fmla="*/ 0 h 41"/>
                  <a:gd name="T17" fmla="*/ 208 w 208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" h="41">
                    <a:moveTo>
                      <a:pt x="0" y="14"/>
                    </a:moveTo>
                    <a:lnTo>
                      <a:pt x="206" y="0"/>
                    </a:lnTo>
                    <a:lnTo>
                      <a:pt x="208" y="27"/>
                    </a:lnTo>
                    <a:lnTo>
                      <a:pt x="2" y="4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2" name="Freeform 49"/>
              <p:cNvSpPr/>
              <p:nvPr/>
            </p:nvSpPr>
            <p:spPr bwMode="auto">
              <a:xfrm>
                <a:off x="4184" y="1829"/>
                <a:ext cx="70" cy="19"/>
              </a:xfrm>
              <a:custGeom>
                <a:avLst/>
                <a:gdLst>
                  <a:gd name="T0" fmla="*/ 0 w 141"/>
                  <a:gd name="T1" fmla="*/ 1 h 38"/>
                  <a:gd name="T2" fmla="*/ 0 w 141"/>
                  <a:gd name="T3" fmla="*/ 0 h 38"/>
                  <a:gd name="T4" fmla="*/ 0 w 141"/>
                  <a:gd name="T5" fmla="*/ 1 h 38"/>
                  <a:gd name="T6" fmla="*/ 0 w 141"/>
                  <a:gd name="T7" fmla="*/ 1 h 38"/>
                  <a:gd name="T8" fmla="*/ 0 w 141"/>
                  <a:gd name="T9" fmla="*/ 1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1"/>
                  <a:gd name="T16" fmla="*/ 0 h 38"/>
                  <a:gd name="T17" fmla="*/ 141 w 141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1" h="38">
                    <a:moveTo>
                      <a:pt x="0" y="10"/>
                    </a:moveTo>
                    <a:lnTo>
                      <a:pt x="140" y="0"/>
                    </a:lnTo>
                    <a:lnTo>
                      <a:pt x="141" y="29"/>
                    </a:lnTo>
                    <a:lnTo>
                      <a:pt x="2" y="3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3" name="Freeform 50"/>
              <p:cNvSpPr/>
              <p:nvPr/>
            </p:nvSpPr>
            <p:spPr bwMode="auto">
              <a:xfrm>
                <a:off x="4195" y="1831"/>
                <a:ext cx="42" cy="17"/>
              </a:xfrm>
              <a:custGeom>
                <a:avLst/>
                <a:gdLst>
                  <a:gd name="T0" fmla="*/ 0 w 84"/>
                  <a:gd name="T1" fmla="*/ 1 h 34"/>
                  <a:gd name="T2" fmla="*/ 1 w 84"/>
                  <a:gd name="T3" fmla="*/ 0 h 34"/>
                  <a:gd name="T4" fmla="*/ 1 w 84"/>
                  <a:gd name="T5" fmla="*/ 1 h 34"/>
                  <a:gd name="T6" fmla="*/ 1 w 84"/>
                  <a:gd name="T7" fmla="*/ 1 h 34"/>
                  <a:gd name="T8" fmla="*/ 0 w 84"/>
                  <a:gd name="T9" fmla="*/ 1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34"/>
                  <a:gd name="T17" fmla="*/ 84 w 84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34">
                    <a:moveTo>
                      <a:pt x="0" y="5"/>
                    </a:moveTo>
                    <a:lnTo>
                      <a:pt x="82" y="0"/>
                    </a:lnTo>
                    <a:lnTo>
                      <a:pt x="84" y="28"/>
                    </a:lnTo>
                    <a:lnTo>
                      <a:pt x="1" y="3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4" name="Freeform 51"/>
              <p:cNvSpPr/>
              <p:nvPr/>
            </p:nvSpPr>
            <p:spPr bwMode="auto">
              <a:xfrm>
                <a:off x="4206" y="1832"/>
                <a:ext cx="20" cy="15"/>
              </a:xfrm>
              <a:custGeom>
                <a:avLst/>
                <a:gdLst>
                  <a:gd name="T0" fmla="*/ 0 w 39"/>
                  <a:gd name="T1" fmla="*/ 1 h 30"/>
                  <a:gd name="T2" fmla="*/ 1 w 39"/>
                  <a:gd name="T3" fmla="*/ 0 h 30"/>
                  <a:gd name="T4" fmla="*/ 1 w 39"/>
                  <a:gd name="T5" fmla="*/ 1 h 30"/>
                  <a:gd name="T6" fmla="*/ 1 w 39"/>
                  <a:gd name="T7" fmla="*/ 1 h 30"/>
                  <a:gd name="T8" fmla="*/ 0 w 39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30"/>
                  <a:gd name="T17" fmla="*/ 39 w 39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30">
                    <a:moveTo>
                      <a:pt x="0" y="3"/>
                    </a:moveTo>
                    <a:lnTo>
                      <a:pt x="38" y="0"/>
                    </a:lnTo>
                    <a:lnTo>
                      <a:pt x="39" y="28"/>
                    </a:lnTo>
                    <a:lnTo>
                      <a:pt x="2" y="3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" name="Freeform 52"/>
              <p:cNvSpPr/>
              <p:nvPr/>
            </p:nvSpPr>
            <p:spPr bwMode="auto">
              <a:xfrm>
                <a:off x="4176" y="1376"/>
                <a:ext cx="79" cy="206"/>
              </a:xfrm>
              <a:custGeom>
                <a:avLst/>
                <a:gdLst>
                  <a:gd name="T0" fmla="*/ 0 w 158"/>
                  <a:gd name="T1" fmla="*/ 0 h 413"/>
                  <a:gd name="T2" fmla="*/ 1 w 158"/>
                  <a:gd name="T3" fmla="*/ 0 h 413"/>
                  <a:gd name="T4" fmla="*/ 1 w 158"/>
                  <a:gd name="T5" fmla="*/ 0 h 413"/>
                  <a:gd name="T6" fmla="*/ 1 w 158"/>
                  <a:gd name="T7" fmla="*/ 0 h 413"/>
                  <a:gd name="T8" fmla="*/ 0 w 158"/>
                  <a:gd name="T9" fmla="*/ 0 h 4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"/>
                  <a:gd name="T16" fmla="*/ 0 h 413"/>
                  <a:gd name="T17" fmla="*/ 158 w 158"/>
                  <a:gd name="T18" fmla="*/ 413 h 4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" h="413">
                    <a:moveTo>
                      <a:pt x="0" y="11"/>
                    </a:moveTo>
                    <a:lnTo>
                      <a:pt x="135" y="0"/>
                    </a:lnTo>
                    <a:lnTo>
                      <a:pt x="158" y="400"/>
                    </a:lnTo>
                    <a:lnTo>
                      <a:pt x="12" y="413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" name="Freeform 53"/>
              <p:cNvSpPr/>
              <p:nvPr/>
            </p:nvSpPr>
            <p:spPr bwMode="auto">
              <a:xfrm>
                <a:off x="4216" y="1377"/>
                <a:ext cx="34" cy="201"/>
              </a:xfrm>
              <a:custGeom>
                <a:avLst/>
                <a:gdLst>
                  <a:gd name="T0" fmla="*/ 0 w 68"/>
                  <a:gd name="T1" fmla="*/ 0 h 400"/>
                  <a:gd name="T2" fmla="*/ 1 w 68"/>
                  <a:gd name="T3" fmla="*/ 1 h 400"/>
                  <a:gd name="T4" fmla="*/ 1 w 68"/>
                  <a:gd name="T5" fmla="*/ 1 h 400"/>
                  <a:gd name="T6" fmla="*/ 1 w 68"/>
                  <a:gd name="T7" fmla="*/ 1 h 400"/>
                  <a:gd name="T8" fmla="*/ 0 w 68"/>
                  <a:gd name="T9" fmla="*/ 0 h 4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00"/>
                  <a:gd name="T17" fmla="*/ 68 w 68"/>
                  <a:gd name="T18" fmla="*/ 400 h 4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00">
                    <a:moveTo>
                      <a:pt x="0" y="0"/>
                    </a:moveTo>
                    <a:lnTo>
                      <a:pt x="10" y="400"/>
                    </a:lnTo>
                    <a:lnTo>
                      <a:pt x="68" y="398"/>
                    </a:lnTo>
                    <a:lnTo>
                      <a:pt x="4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" name="Freeform 54"/>
              <p:cNvSpPr/>
              <p:nvPr/>
            </p:nvSpPr>
            <p:spPr bwMode="auto">
              <a:xfrm>
                <a:off x="4179" y="1377"/>
                <a:ext cx="34" cy="204"/>
              </a:xfrm>
              <a:custGeom>
                <a:avLst/>
                <a:gdLst>
                  <a:gd name="T0" fmla="*/ 0 w 68"/>
                  <a:gd name="T1" fmla="*/ 0 h 407"/>
                  <a:gd name="T2" fmla="*/ 1 w 68"/>
                  <a:gd name="T3" fmla="*/ 1 h 407"/>
                  <a:gd name="T4" fmla="*/ 1 w 68"/>
                  <a:gd name="T5" fmla="*/ 1 h 407"/>
                  <a:gd name="T6" fmla="*/ 1 w 68"/>
                  <a:gd name="T7" fmla="*/ 0 h 407"/>
                  <a:gd name="T8" fmla="*/ 0 w 68"/>
                  <a:gd name="T9" fmla="*/ 0 h 4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07"/>
                  <a:gd name="T17" fmla="*/ 68 w 68"/>
                  <a:gd name="T18" fmla="*/ 407 h 4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07">
                    <a:moveTo>
                      <a:pt x="0" y="0"/>
                    </a:moveTo>
                    <a:lnTo>
                      <a:pt x="10" y="407"/>
                    </a:lnTo>
                    <a:lnTo>
                      <a:pt x="68" y="402"/>
                    </a:lnTo>
                    <a:lnTo>
                      <a:pt x="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" name="Freeform 55"/>
              <p:cNvSpPr/>
              <p:nvPr/>
            </p:nvSpPr>
            <p:spPr bwMode="auto">
              <a:xfrm>
                <a:off x="4170" y="1305"/>
                <a:ext cx="82" cy="68"/>
              </a:xfrm>
              <a:custGeom>
                <a:avLst/>
                <a:gdLst>
                  <a:gd name="T0" fmla="*/ 0 w 163"/>
                  <a:gd name="T1" fmla="*/ 1 h 135"/>
                  <a:gd name="T2" fmla="*/ 1 w 163"/>
                  <a:gd name="T3" fmla="*/ 1 h 135"/>
                  <a:gd name="T4" fmla="*/ 1 w 163"/>
                  <a:gd name="T5" fmla="*/ 1 h 135"/>
                  <a:gd name="T6" fmla="*/ 1 w 163"/>
                  <a:gd name="T7" fmla="*/ 0 h 135"/>
                  <a:gd name="T8" fmla="*/ 0 w 163"/>
                  <a:gd name="T9" fmla="*/ 1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3"/>
                  <a:gd name="T16" fmla="*/ 0 h 135"/>
                  <a:gd name="T17" fmla="*/ 163 w 163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3" h="135">
                    <a:moveTo>
                      <a:pt x="0" y="5"/>
                    </a:moveTo>
                    <a:lnTo>
                      <a:pt x="6" y="135"/>
                    </a:lnTo>
                    <a:lnTo>
                      <a:pt x="163" y="127"/>
                    </a:lnTo>
                    <a:lnTo>
                      <a:pt x="15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" name="Freeform 56"/>
              <p:cNvSpPr/>
              <p:nvPr/>
            </p:nvSpPr>
            <p:spPr bwMode="auto">
              <a:xfrm>
                <a:off x="4223" y="1377"/>
                <a:ext cx="24" cy="200"/>
              </a:xfrm>
              <a:custGeom>
                <a:avLst/>
                <a:gdLst>
                  <a:gd name="T0" fmla="*/ 0 w 47"/>
                  <a:gd name="T1" fmla="*/ 0 h 399"/>
                  <a:gd name="T2" fmla="*/ 1 w 47"/>
                  <a:gd name="T3" fmla="*/ 1 h 399"/>
                  <a:gd name="T4" fmla="*/ 1 w 47"/>
                  <a:gd name="T5" fmla="*/ 1 h 399"/>
                  <a:gd name="T6" fmla="*/ 1 w 47"/>
                  <a:gd name="T7" fmla="*/ 0 h 399"/>
                  <a:gd name="T8" fmla="*/ 0 w 47"/>
                  <a:gd name="T9" fmla="*/ 0 h 3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99"/>
                  <a:gd name="T17" fmla="*/ 47 w 47"/>
                  <a:gd name="T18" fmla="*/ 399 h 3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99">
                    <a:moveTo>
                      <a:pt x="0" y="0"/>
                    </a:moveTo>
                    <a:lnTo>
                      <a:pt x="5" y="399"/>
                    </a:lnTo>
                    <a:lnTo>
                      <a:pt x="47" y="397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0" name="Freeform 57"/>
              <p:cNvSpPr/>
              <p:nvPr/>
            </p:nvSpPr>
            <p:spPr bwMode="auto">
              <a:xfrm>
                <a:off x="4185" y="1377"/>
                <a:ext cx="22" cy="204"/>
              </a:xfrm>
              <a:custGeom>
                <a:avLst/>
                <a:gdLst>
                  <a:gd name="T0" fmla="*/ 0 w 42"/>
                  <a:gd name="T1" fmla="*/ 0 h 407"/>
                  <a:gd name="T2" fmla="*/ 1 w 42"/>
                  <a:gd name="T3" fmla="*/ 1 h 407"/>
                  <a:gd name="T4" fmla="*/ 1 w 42"/>
                  <a:gd name="T5" fmla="*/ 1 h 407"/>
                  <a:gd name="T6" fmla="*/ 1 w 42"/>
                  <a:gd name="T7" fmla="*/ 0 h 407"/>
                  <a:gd name="T8" fmla="*/ 0 w 42"/>
                  <a:gd name="T9" fmla="*/ 0 h 4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407"/>
                  <a:gd name="T17" fmla="*/ 42 w 42"/>
                  <a:gd name="T18" fmla="*/ 407 h 4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407">
                    <a:moveTo>
                      <a:pt x="0" y="0"/>
                    </a:moveTo>
                    <a:lnTo>
                      <a:pt x="8" y="407"/>
                    </a:lnTo>
                    <a:lnTo>
                      <a:pt x="42" y="403"/>
                    </a:lnTo>
                    <a:lnTo>
                      <a:pt x="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1" name="Freeform 58"/>
              <p:cNvSpPr/>
              <p:nvPr/>
            </p:nvSpPr>
            <p:spPr bwMode="auto">
              <a:xfrm>
                <a:off x="4184" y="1306"/>
                <a:ext cx="53" cy="66"/>
              </a:xfrm>
              <a:custGeom>
                <a:avLst/>
                <a:gdLst>
                  <a:gd name="T0" fmla="*/ 0 w 107"/>
                  <a:gd name="T1" fmla="*/ 1 h 131"/>
                  <a:gd name="T2" fmla="*/ 0 w 107"/>
                  <a:gd name="T3" fmla="*/ 1 h 131"/>
                  <a:gd name="T4" fmla="*/ 0 w 107"/>
                  <a:gd name="T5" fmla="*/ 1 h 131"/>
                  <a:gd name="T6" fmla="*/ 0 w 107"/>
                  <a:gd name="T7" fmla="*/ 0 h 131"/>
                  <a:gd name="T8" fmla="*/ 0 w 107"/>
                  <a:gd name="T9" fmla="*/ 1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131"/>
                  <a:gd name="T17" fmla="*/ 107 w 107"/>
                  <a:gd name="T18" fmla="*/ 131 h 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131">
                    <a:moveTo>
                      <a:pt x="0" y="8"/>
                    </a:moveTo>
                    <a:lnTo>
                      <a:pt x="9" y="131"/>
                    </a:lnTo>
                    <a:lnTo>
                      <a:pt x="107" y="123"/>
                    </a:lnTo>
                    <a:lnTo>
                      <a:pt x="103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2" name="Freeform 59"/>
              <p:cNvSpPr/>
              <p:nvPr/>
            </p:nvSpPr>
            <p:spPr bwMode="auto">
              <a:xfrm>
                <a:off x="4226" y="1377"/>
                <a:ext cx="16" cy="200"/>
              </a:xfrm>
              <a:custGeom>
                <a:avLst/>
                <a:gdLst>
                  <a:gd name="T0" fmla="*/ 0 w 33"/>
                  <a:gd name="T1" fmla="*/ 0 h 399"/>
                  <a:gd name="T2" fmla="*/ 0 w 33"/>
                  <a:gd name="T3" fmla="*/ 1 h 399"/>
                  <a:gd name="T4" fmla="*/ 0 w 33"/>
                  <a:gd name="T5" fmla="*/ 1 h 399"/>
                  <a:gd name="T6" fmla="*/ 0 w 33"/>
                  <a:gd name="T7" fmla="*/ 1 h 399"/>
                  <a:gd name="T8" fmla="*/ 0 w 33"/>
                  <a:gd name="T9" fmla="*/ 0 h 3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399"/>
                  <a:gd name="T17" fmla="*/ 33 w 33"/>
                  <a:gd name="T18" fmla="*/ 399 h 3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399">
                    <a:moveTo>
                      <a:pt x="0" y="0"/>
                    </a:moveTo>
                    <a:lnTo>
                      <a:pt x="15" y="399"/>
                    </a:lnTo>
                    <a:lnTo>
                      <a:pt x="33" y="397"/>
                    </a:lnTo>
                    <a:lnTo>
                      <a:pt x="1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3" name="Freeform 60"/>
              <p:cNvSpPr/>
              <p:nvPr/>
            </p:nvSpPr>
            <p:spPr bwMode="auto">
              <a:xfrm>
                <a:off x="4189" y="1377"/>
                <a:ext cx="12" cy="202"/>
              </a:xfrm>
              <a:custGeom>
                <a:avLst/>
                <a:gdLst>
                  <a:gd name="T0" fmla="*/ 0 w 25"/>
                  <a:gd name="T1" fmla="*/ 0 h 404"/>
                  <a:gd name="T2" fmla="*/ 0 w 25"/>
                  <a:gd name="T3" fmla="*/ 1 h 404"/>
                  <a:gd name="T4" fmla="*/ 0 w 25"/>
                  <a:gd name="T5" fmla="*/ 1 h 404"/>
                  <a:gd name="T6" fmla="*/ 0 w 25"/>
                  <a:gd name="T7" fmla="*/ 1 h 404"/>
                  <a:gd name="T8" fmla="*/ 0 w 25"/>
                  <a:gd name="T9" fmla="*/ 0 h 4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404"/>
                  <a:gd name="T17" fmla="*/ 25 w 25"/>
                  <a:gd name="T18" fmla="*/ 404 h 4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404">
                    <a:moveTo>
                      <a:pt x="0" y="0"/>
                    </a:moveTo>
                    <a:lnTo>
                      <a:pt x="12" y="404"/>
                    </a:lnTo>
                    <a:lnTo>
                      <a:pt x="25" y="404"/>
                    </a:lnTo>
                    <a:lnTo>
                      <a:pt x="1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4" name="Freeform 61"/>
              <p:cNvSpPr/>
              <p:nvPr/>
            </p:nvSpPr>
            <p:spPr bwMode="auto">
              <a:xfrm>
                <a:off x="4200" y="1306"/>
                <a:ext cx="27" cy="64"/>
              </a:xfrm>
              <a:custGeom>
                <a:avLst/>
                <a:gdLst>
                  <a:gd name="T0" fmla="*/ 0 w 56"/>
                  <a:gd name="T1" fmla="*/ 0 h 129"/>
                  <a:gd name="T2" fmla="*/ 0 w 56"/>
                  <a:gd name="T3" fmla="*/ 0 h 129"/>
                  <a:gd name="T4" fmla="*/ 0 w 56"/>
                  <a:gd name="T5" fmla="*/ 0 h 129"/>
                  <a:gd name="T6" fmla="*/ 0 w 56"/>
                  <a:gd name="T7" fmla="*/ 0 h 129"/>
                  <a:gd name="T8" fmla="*/ 0 w 56"/>
                  <a:gd name="T9" fmla="*/ 0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129"/>
                  <a:gd name="T17" fmla="*/ 56 w 56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129">
                    <a:moveTo>
                      <a:pt x="0" y="0"/>
                    </a:moveTo>
                    <a:lnTo>
                      <a:pt x="0" y="129"/>
                    </a:lnTo>
                    <a:lnTo>
                      <a:pt x="56" y="124"/>
                    </a:lnTo>
                    <a:lnTo>
                      <a:pt x="5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" name="Freeform 62"/>
              <p:cNvSpPr/>
              <p:nvPr/>
            </p:nvSpPr>
            <p:spPr bwMode="auto">
              <a:xfrm>
                <a:off x="4210" y="1306"/>
                <a:ext cx="9" cy="64"/>
              </a:xfrm>
              <a:custGeom>
                <a:avLst/>
                <a:gdLst>
                  <a:gd name="T0" fmla="*/ 0 w 20"/>
                  <a:gd name="T1" fmla="*/ 0 h 129"/>
                  <a:gd name="T2" fmla="*/ 0 w 20"/>
                  <a:gd name="T3" fmla="*/ 0 h 129"/>
                  <a:gd name="T4" fmla="*/ 0 w 20"/>
                  <a:gd name="T5" fmla="*/ 0 h 129"/>
                  <a:gd name="T6" fmla="*/ 0 w 20"/>
                  <a:gd name="T7" fmla="*/ 0 h 129"/>
                  <a:gd name="T8" fmla="*/ 0 w 20"/>
                  <a:gd name="T9" fmla="*/ 0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129"/>
                  <a:gd name="T17" fmla="*/ 20 w 20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129">
                    <a:moveTo>
                      <a:pt x="1" y="0"/>
                    </a:moveTo>
                    <a:lnTo>
                      <a:pt x="0" y="129"/>
                    </a:lnTo>
                    <a:lnTo>
                      <a:pt x="20" y="124"/>
                    </a:lnTo>
                    <a:lnTo>
                      <a:pt x="17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" name="Freeform 63"/>
              <p:cNvSpPr/>
              <p:nvPr/>
            </p:nvSpPr>
            <p:spPr bwMode="auto">
              <a:xfrm>
                <a:off x="3858" y="1604"/>
                <a:ext cx="282" cy="511"/>
              </a:xfrm>
              <a:custGeom>
                <a:avLst/>
                <a:gdLst>
                  <a:gd name="T0" fmla="*/ 0 w 566"/>
                  <a:gd name="T1" fmla="*/ 0 h 1022"/>
                  <a:gd name="T2" fmla="*/ 0 w 566"/>
                  <a:gd name="T3" fmla="*/ 0 h 1022"/>
                  <a:gd name="T4" fmla="*/ 0 w 566"/>
                  <a:gd name="T5" fmla="*/ 1 h 1022"/>
                  <a:gd name="T6" fmla="*/ 0 w 566"/>
                  <a:gd name="T7" fmla="*/ 1 h 1022"/>
                  <a:gd name="T8" fmla="*/ 0 w 566"/>
                  <a:gd name="T9" fmla="*/ 1 h 1022"/>
                  <a:gd name="T10" fmla="*/ 0 w 566"/>
                  <a:gd name="T11" fmla="*/ 1 h 1022"/>
                  <a:gd name="T12" fmla="*/ 0 w 566"/>
                  <a:gd name="T13" fmla="*/ 1 h 1022"/>
                  <a:gd name="T14" fmla="*/ 0 w 566"/>
                  <a:gd name="T15" fmla="*/ 1 h 1022"/>
                  <a:gd name="T16" fmla="*/ 0 w 566"/>
                  <a:gd name="T17" fmla="*/ 1 h 1022"/>
                  <a:gd name="T18" fmla="*/ 0 w 566"/>
                  <a:gd name="T19" fmla="*/ 1 h 1022"/>
                  <a:gd name="T20" fmla="*/ 0 w 566"/>
                  <a:gd name="T21" fmla="*/ 1 h 1022"/>
                  <a:gd name="T22" fmla="*/ 0 w 566"/>
                  <a:gd name="T23" fmla="*/ 1 h 1022"/>
                  <a:gd name="T24" fmla="*/ 0 w 566"/>
                  <a:gd name="T25" fmla="*/ 1 h 1022"/>
                  <a:gd name="T26" fmla="*/ 0 w 566"/>
                  <a:gd name="T27" fmla="*/ 1 h 1022"/>
                  <a:gd name="T28" fmla="*/ 0 w 566"/>
                  <a:gd name="T29" fmla="*/ 1 h 1022"/>
                  <a:gd name="T30" fmla="*/ 0 w 566"/>
                  <a:gd name="T31" fmla="*/ 1 h 1022"/>
                  <a:gd name="T32" fmla="*/ 0 w 566"/>
                  <a:gd name="T33" fmla="*/ 1 h 1022"/>
                  <a:gd name="T34" fmla="*/ 0 w 566"/>
                  <a:gd name="T35" fmla="*/ 1 h 1022"/>
                  <a:gd name="T36" fmla="*/ 0 w 566"/>
                  <a:gd name="T37" fmla="*/ 1 h 1022"/>
                  <a:gd name="T38" fmla="*/ 0 w 566"/>
                  <a:gd name="T39" fmla="*/ 1 h 1022"/>
                  <a:gd name="T40" fmla="*/ 0 w 566"/>
                  <a:gd name="T41" fmla="*/ 1 h 1022"/>
                  <a:gd name="T42" fmla="*/ 0 w 566"/>
                  <a:gd name="T43" fmla="*/ 1 h 1022"/>
                  <a:gd name="T44" fmla="*/ 0 w 566"/>
                  <a:gd name="T45" fmla="*/ 1 h 1022"/>
                  <a:gd name="T46" fmla="*/ 0 w 566"/>
                  <a:gd name="T47" fmla="*/ 1 h 1022"/>
                  <a:gd name="T48" fmla="*/ 0 w 566"/>
                  <a:gd name="T49" fmla="*/ 1 h 1022"/>
                  <a:gd name="T50" fmla="*/ 0 w 566"/>
                  <a:gd name="T51" fmla="*/ 1 h 1022"/>
                  <a:gd name="T52" fmla="*/ 0 w 566"/>
                  <a:gd name="T53" fmla="*/ 1 h 1022"/>
                  <a:gd name="T54" fmla="*/ 0 w 566"/>
                  <a:gd name="T55" fmla="*/ 1 h 1022"/>
                  <a:gd name="T56" fmla="*/ 0 w 566"/>
                  <a:gd name="T57" fmla="*/ 1 h 1022"/>
                  <a:gd name="T58" fmla="*/ 0 w 566"/>
                  <a:gd name="T59" fmla="*/ 1 h 1022"/>
                  <a:gd name="T60" fmla="*/ 0 w 566"/>
                  <a:gd name="T61" fmla="*/ 1 h 1022"/>
                  <a:gd name="T62" fmla="*/ 0 w 566"/>
                  <a:gd name="T63" fmla="*/ 1 h 1022"/>
                  <a:gd name="T64" fmla="*/ 0 w 566"/>
                  <a:gd name="T65" fmla="*/ 1 h 1022"/>
                  <a:gd name="T66" fmla="*/ 0 w 566"/>
                  <a:gd name="T67" fmla="*/ 1 h 1022"/>
                  <a:gd name="T68" fmla="*/ 0 w 566"/>
                  <a:gd name="T69" fmla="*/ 1 h 1022"/>
                  <a:gd name="T70" fmla="*/ 0 w 566"/>
                  <a:gd name="T71" fmla="*/ 1 h 1022"/>
                  <a:gd name="T72" fmla="*/ 0 w 566"/>
                  <a:gd name="T73" fmla="*/ 1 h 1022"/>
                  <a:gd name="T74" fmla="*/ 0 w 566"/>
                  <a:gd name="T75" fmla="*/ 1 h 1022"/>
                  <a:gd name="T76" fmla="*/ 0 w 566"/>
                  <a:gd name="T77" fmla="*/ 1 h 1022"/>
                  <a:gd name="T78" fmla="*/ 0 w 566"/>
                  <a:gd name="T79" fmla="*/ 1 h 1022"/>
                  <a:gd name="T80" fmla="*/ 0 w 566"/>
                  <a:gd name="T81" fmla="*/ 1 h 1022"/>
                  <a:gd name="T82" fmla="*/ 0 w 566"/>
                  <a:gd name="T83" fmla="*/ 1 h 1022"/>
                  <a:gd name="T84" fmla="*/ 0 w 566"/>
                  <a:gd name="T85" fmla="*/ 1 h 1022"/>
                  <a:gd name="T86" fmla="*/ 0 w 566"/>
                  <a:gd name="T87" fmla="*/ 0 h 10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66"/>
                  <a:gd name="T133" fmla="*/ 0 h 1022"/>
                  <a:gd name="T134" fmla="*/ 566 w 566"/>
                  <a:gd name="T135" fmla="*/ 1022 h 102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66" h="1022">
                    <a:moveTo>
                      <a:pt x="566" y="0"/>
                    </a:moveTo>
                    <a:lnTo>
                      <a:pt x="353" y="0"/>
                    </a:lnTo>
                    <a:lnTo>
                      <a:pt x="330" y="19"/>
                    </a:lnTo>
                    <a:lnTo>
                      <a:pt x="308" y="37"/>
                    </a:lnTo>
                    <a:lnTo>
                      <a:pt x="286" y="57"/>
                    </a:lnTo>
                    <a:lnTo>
                      <a:pt x="265" y="78"/>
                    </a:lnTo>
                    <a:lnTo>
                      <a:pt x="244" y="98"/>
                    </a:lnTo>
                    <a:lnTo>
                      <a:pt x="225" y="119"/>
                    </a:lnTo>
                    <a:lnTo>
                      <a:pt x="206" y="141"/>
                    </a:lnTo>
                    <a:lnTo>
                      <a:pt x="189" y="163"/>
                    </a:lnTo>
                    <a:lnTo>
                      <a:pt x="172" y="185"/>
                    </a:lnTo>
                    <a:lnTo>
                      <a:pt x="155" y="208"/>
                    </a:lnTo>
                    <a:lnTo>
                      <a:pt x="140" y="231"/>
                    </a:lnTo>
                    <a:lnTo>
                      <a:pt x="125" y="255"/>
                    </a:lnTo>
                    <a:lnTo>
                      <a:pt x="110" y="279"/>
                    </a:lnTo>
                    <a:lnTo>
                      <a:pt x="97" y="303"/>
                    </a:lnTo>
                    <a:lnTo>
                      <a:pt x="84" y="329"/>
                    </a:lnTo>
                    <a:lnTo>
                      <a:pt x="73" y="354"/>
                    </a:lnTo>
                    <a:lnTo>
                      <a:pt x="44" y="430"/>
                    </a:lnTo>
                    <a:lnTo>
                      <a:pt x="21" y="510"/>
                    </a:lnTo>
                    <a:lnTo>
                      <a:pt x="7" y="590"/>
                    </a:lnTo>
                    <a:lnTo>
                      <a:pt x="0" y="674"/>
                    </a:lnTo>
                    <a:lnTo>
                      <a:pt x="1" y="760"/>
                    </a:lnTo>
                    <a:lnTo>
                      <a:pt x="11" y="846"/>
                    </a:lnTo>
                    <a:lnTo>
                      <a:pt x="28" y="934"/>
                    </a:lnTo>
                    <a:lnTo>
                      <a:pt x="54" y="1022"/>
                    </a:lnTo>
                    <a:lnTo>
                      <a:pt x="117" y="959"/>
                    </a:lnTo>
                    <a:lnTo>
                      <a:pt x="173" y="949"/>
                    </a:lnTo>
                    <a:lnTo>
                      <a:pt x="167" y="897"/>
                    </a:lnTo>
                    <a:lnTo>
                      <a:pt x="156" y="849"/>
                    </a:lnTo>
                    <a:lnTo>
                      <a:pt x="149" y="805"/>
                    </a:lnTo>
                    <a:lnTo>
                      <a:pt x="147" y="761"/>
                    </a:lnTo>
                    <a:lnTo>
                      <a:pt x="149" y="718"/>
                    </a:lnTo>
                    <a:lnTo>
                      <a:pt x="155" y="674"/>
                    </a:lnTo>
                    <a:lnTo>
                      <a:pt x="163" y="632"/>
                    </a:lnTo>
                    <a:lnTo>
                      <a:pt x="173" y="587"/>
                    </a:lnTo>
                    <a:lnTo>
                      <a:pt x="185" y="540"/>
                    </a:lnTo>
                    <a:lnTo>
                      <a:pt x="246" y="398"/>
                    </a:lnTo>
                    <a:lnTo>
                      <a:pt x="308" y="375"/>
                    </a:lnTo>
                    <a:lnTo>
                      <a:pt x="392" y="392"/>
                    </a:lnTo>
                    <a:lnTo>
                      <a:pt x="499" y="415"/>
                    </a:lnTo>
                    <a:lnTo>
                      <a:pt x="493" y="136"/>
                    </a:lnTo>
                    <a:lnTo>
                      <a:pt x="566" y="136"/>
                    </a:lnTo>
                    <a:lnTo>
                      <a:pt x="566" y="0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" name="Freeform 64"/>
              <p:cNvSpPr/>
              <p:nvPr/>
            </p:nvSpPr>
            <p:spPr bwMode="auto">
              <a:xfrm>
                <a:off x="3843" y="2087"/>
                <a:ext cx="503" cy="319"/>
              </a:xfrm>
              <a:custGeom>
                <a:avLst/>
                <a:gdLst>
                  <a:gd name="T0" fmla="*/ 0 w 1007"/>
                  <a:gd name="T1" fmla="*/ 1 h 638"/>
                  <a:gd name="T2" fmla="*/ 0 w 1007"/>
                  <a:gd name="T3" fmla="*/ 1 h 638"/>
                  <a:gd name="T4" fmla="*/ 0 w 1007"/>
                  <a:gd name="T5" fmla="*/ 1 h 638"/>
                  <a:gd name="T6" fmla="*/ 0 w 1007"/>
                  <a:gd name="T7" fmla="*/ 1 h 638"/>
                  <a:gd name="T8" fmla="*/ 0 w 1007"/>
                  <a:gd name="T9" fmla="*/ 1 h 638"/>
                  <a:gd name="T10" fmla="*/ 0 w 1007"/>
                  <a:gd name="T11" fmla="*/ 1 h 638"/>
                  <a:gd name="T12" fmla="*/ 0 w 1007"/>
                  <a:gd name="T13" fmla="*/ 1 h 638"/>
                  <a:gd name="T14" fmla="*/ 0 w 1007"/>
                  <a:gd name="T15" fmla="*/ 1 h 638"/>
                  <a:gd name="T16" fmla="*/ 0 w 1007"/>
                  <a:gd name="T17" fmla="*/ 1 h 638"/>
                  <a:gd name="T18" fmla="*/ 0 w 1007"/>
                  <a:gd name="T19" fmla="*/ 1 h 638"/>
                  <a:gd name="T20" fmla="*/ 0 w 1007"/>
                  <a:gd name="T21" fmla="*/ 1 h 638"/>
                  <a:gd name="T22" fmla="*/ 0 w 1007"/>
                  <a:gd name="T23" fmla="*/ 1 h 638"/>
                  <a:gd name="T24" fmla="*/ 0 w 1007"/>
                  <a:gd name="T25" fmla="*/ 1 h 638"/>
                  <a:gd name="T26" fmla="*/ 0 w 1007"/>
                  <a:gd name="T27" fmla="*/ 1 h 638"/>
                  <a:gd name="T28" fmla="*/ 0 w 1007"/>
                  <a:gd name="T29" fmla="*/ 1 h 638"/>
                  <a:gd name="T30" fmla="*/ 0 w 1007"/>
                  <a:gd name="T31" fmla="*/ 1 h 638"/>
                  <a:gd name="T32" fmla="*/ 0 w 1007"/>
                  <a:gd name="T33" fmla="*/ 1 h 638"/>
                  <a:gd name="T34" fmla="*/ 0 w 1007"/>
                  <a:gd name="T35" fmla="*/ 1 h 638"/>
                  <a:gd name="T36" fmla="*/ 0 w 1007"/>
                  <a:gd name="T37" fmla="*/ 1 h 638"/>
                  <a:gd name="T38" fmla="*/ 0 w 1007"/>
                  <a:gd name="T39" fmla="*/ 1 h 638"/>
                  <a:gd name="T40" fmla="*/ 0 w 1007"/>
                  <a:gd name="T41" fmla="*/ 0 h 638"/>
                  <a:gd name="T42" fmla="*/ 0 w 1007"/>
                  <a:gd name="T43" fmla="*/ 0 h 638"/>
                  <a:gd name="T44" fmla="*/ 0 w 1007"/>
                  <a:gd name="T45" fmla="*/ 1 h 638"/>
                  <a:gd name="T46" fmla="*/ 0 w 1007"/>
                  <a:gd name="T47" fmla="*/ 1 h 638"/>
                  <a:gd name="T48" fmla="*/ 0 w 1007"/>
                  <a:gd name="T49" fmla="*/ 1 h 638"/>
                  <a:gd name="T50" fmla="*/ 0 w 1007"/>
                  <a:gd name="T51" fmla="*/ 1 h 638"/>
                  <a:gd name="T52" fmla="*/ 0 w 1007"/>
                  <a:gd name="T53" fmla="*/ 1 h 638"/>
                  <a:gd name="T54" fmla="*/ 0 w 1007"/>
                  <a:gd name="T55" fmla="*/ 1 h 63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07"/>
                  <a:gd name="T85" fmla="*/ 0 h 638"/>
                  <a:gd name="T86" fmla="*/ 1007 w 1007"/>
                  <a:gd name="T87" fmla="*/ 638 h 63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07" h="638">
                    <a:moveTo>
                      <a:pt x="107" y="56"/>
                    </a:moveTo>
                    <a:lnTo>
                      <a:pt x="34" y="243"/>
                    </a:lnTo>
                    <a:lnTo>
                      <a:pt x="0" y="294"/>
                    </a:lnTo>
                    <a:lnTo>
                      <a:pt x="6" y="479"/>
                    </a:lnTo>
                    <a:lnTo>
                      <a:pt x="388" y="570"/>
                    </a:lnTo>
                    <a:lnTo>
                      <a:pt x="1007" y="638"/>
                    </a:lnTo>
                    <a:lnTo>
                      <a:pt x="1007" y="518"/>
                    </a:lnTo>
                    <a:lnTo>
                      <a:pt x="535" y="468"/>
                    </a:lnTo>
                    <a:lnTo>
                      <a:pt x="365" y="439"/>
                    </a:lnTo>
                    <a:lnTo>
                      <a:pt x="304" y="385"/>
                    </a:lnTo>
                    <a:lnTo>
                      <a:pt x="299" y="299"/>
                    </a:lnTo>
                    <a:lnTo>
                      <a:pt x="299" y="124"/>
                    </a:lnTo>
                    <a:lnTo>
                      <a:pt x="293" y="99"/>
                    </a:lnTo>
                    <a:lnTo>
                      <a:pt x="286" y="76"/>
                    </a:lnTo>
                    <a:lnTo>
                      <a:pt x="279" y="56"/>
                    </a:lnTo>
                    <a:lnTo>
                      <a:pt x="272" y="40"/>
                    </a:lnTo>
                    <a:lnTo>
                      <a:pt x="264" y="26"/>
                    </a:lnTo>
                    <a:lnTo>
                      <a:pt x="256" y="16"/>
                    </a:lnTo>
                    <a:lnTo>
                      <a:pt x="247" y="8"/>
                    </a:lnTo>
                    <a:lnTo>
                      <a:pt x="238" y="2"/>
                    </a:lnTo>
                    <a:lnTo>
                      <a:pt x="226" y="0"/>
                    </a:lnTo>
                    <a:lnTo>
                      <a:pt x="213" y="0"/>
                    </a:lnTo>
                    <a:lnTo>
                      <a:pt x="201" y="3"/>
                    </a:lnTo>
                    <a:lnTo>
                      <a:pt x="185" y="8"/>
                    </a:lnTo>
                    <a:lnTo>
                      <a:pt x="168" y="16"/>
                    </a:lnTo>
                    <a:lnTo>
                      <a:pt x="150" y="27"/>
                    </a:lnTo>
                    <a:lnTo>
                      <a:pt x="129" y="40"/>
                    </a:lnTo>
                    <a:lnTo>
                      <a:pt x="107" y="56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" name="Freeform 65"/>
              <p:cNvSpPr/>
              <p:nvPr/>
            </p:nvSpPr>
            <p:spPr bwMode="auto">
              <a:xfrm>
                <a:off x="3952" y="2039"/>
                <a:ext cx="380" cy="50"/>
              </a:xfrm>
              <a:custGeom>
                <a:avLst/>
                <a:gdLst>
                  <a:gd name="T0" fmla="*/ 0 w 759"/>
                  <a:gd name="T1" fmla="*/ 0 h 101"/>
                  <a:gd name="T2" fmla="*/ 1 w 759"/>
                  <a:gd name="T3" fmla="*/ 0 h 101"/>
                  <a:gd name="T4" fmla="*/ 1 w 759"/>
                  <a:gd name="T5" fmla="*/ 0 h 101"/>
                  <a:gd name="T6" fmla="*/ 1 w 759"/>
                  <a:gd name="T7" fmla="*/ 0 h 101"/>
                  <a:gd name="T8" fmla="*/ 0 w 759"/>
                  <a:gd name="T9" fmla="*/ 0 h 1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9"/>
                  <a:gd name="T16" fmla="*/ 0 h 101"/>
                  <a:gd name="T17" fmla="*/ 759 w 759"/>
                  <a:gd name="T18" fmla="*/ 101 h 1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9" h="101">
                    <a:moveTo>
                      <a:pt x="0" y="0"/>
                    </a:moveTo>
                    <a:lnTo>
                      <a:pt x="759" y="39"/>
                    </a:lnTo>
                    <a:lnTo>
                      <a:pt x="753" y="101"/>
                    </a:lnTo>
                    <a:lnTo>
                      <a:pt x="7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9" name="Freeform 66"/>
              <p:cNvSpPr/>
              <p:nvPr/>
            </p:nvSpPr>
            <p:spPr bwMode="auto">
              <a:xfrm>
                <a:off x="4344" y="2315"/>
                <a:ext cx="33" cy="91"/>
              </a:xfrm>
              <a:custGeom>
                <a:avLst/>
                <a:gdLst>
                  <a:gd name="T0" fmla="*/ 1 w 64"/>
                  <a:gd name="T1" fmla="*/ 1 h 182"/>
                  <a:gd name="T2" fmla="*/ 1 w 64"/>
                  <a:gd name="T3" fmla="*/ 0 h 182"/>
                  <a:gd name="T4" fmla="*/ 1 w 64"/>
                  <a:gd name="T5" fmla="*/ 1 h 182"/>
                  <a:gd name="T6" fmla="*/ 0 w 64"/>
                  <a:gd name="T7" fmla="*/ 1 h 182"/>
                  <a:gd name="T8" fmla="*/ 1 w 64"/>
                  <a:gd name="T9" fmla="*/ 1 h 1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182"/>
                  <a:gd name="T17" fmla="*/ 64 w 64"/>
                  <a:gd name="T18" fmla="*/ 182 h 1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182">
                    <a:moveTo>
                      <a:pt x="3" y="59"/>
                    </a:moveTo>
                    <a:lnTo>
                      <a:pt x="64" y="0"/>
                    </a:lnTo>
                    <a:lnTo>
                      <a:pt x="64" y="114"/>
                    </a:lnTo>
                    <a:lnTo>
                      <a:pt x="0" y="182"/>
                    </a:lnTo>
                    <a:lnTo>
                      <a:pt x="3" y="59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0" name="Freeform 67"/>
              <p:cNvSpPr/>
              <p:nvPr/>
            </p:nvSpPr>
            <p:spPr bwMode="auto">
              <a:xfrm>
                <a:off x="4436" y="2217"/>
                <a:ext cx="19" cy="86"/>
              </a:xfrm>
              <a:custGeom>
                <a:avLst/>
                <a:gdLst>
                  <a:gd name="T0" fmla="*/ 0 w 39"/>
                  <a:gd name="T1" fmla="*/ 0 h 173"/>
                  <a:gd name="T2" fmla="*/ 0 w 39"/>
                  <a:gd name="T3" fmla="*/ 0 h 173"/>
                  <a:gd name="T4" fmla="*/ 0 w 39"/>
                  <a:gd name="T5" fmla="*/ 0 h 173"/>
                  <a:gd name="T6" fmla="*/ 0 w 39"/>
                  <a:gd name="T7" fmla="*/ 0 h 173"/>
                  <a:gd name="T8" fmla="*/ 0 w 39"/>
                  <a:gd name="T9" fmla="*/ 0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173"/>
                  <a:gd name="T17" fmla="*/ 39 w 39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173">
                    <a:moveTo>
                      <a:pt x="0" y="51"/>
                    </a:moveTo>
                    <a:lnTo>
                      <a:pt x="0" y="173"/>
                    </a:lnTo>
                    <a:lnTo>
                      <a:pt x="39" y="125"/>
                    </a:lnTo>
                    <a:lnTo>
                      <a:pt x="39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1" name="Freeform 68"/>
              <p:cNvSpPr/>
              <p:nvPr/>
            </p:nvSpPr>
            <p:spPr bwMode="auto">
              <a:xfrm>
                <a:off x="4323" y="1976"/>
                <a:ext cx="107" cy="116"/>
              </a:xfrm>
              <a:custGeom>
                <a:avLst/>
                <a:gdLst>
                  <a:gd name="T0" fmla="*/ 0 w 214"/>
                  <a:gd name="T1" fmla="*/ 1 h 232"/>
                  <a:gd name="T2" fmla="*/ 1 w 214"/>
                  <a:gd name="T3" fmla="*/ 0 h 232"/>
                  <a:gd name="T4" fmla="*/ 1 w 214"/>
                  <a:gd name="T5" fmla="*/ 1 h 232"/>
                  <a:gd name="T6" fmla="*/ 1 w 214"/>
                  <a:gd name="T7" fmla="*/ 1 h 232"/>
                  <a:gd name="T8" fmla="*/ 0 w 214"/>
                  <a:gd name="T9" fmla="*/ 1 h 2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232"/>
                  <a:gd name="T17" fmla="*/ 214 w 214"/>
                  <a:gd name="T18" fmla="*/ 232 h 2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232">
                    <a:moveTo>
                      <a:pt x="0" y="165"/>
                    </a:moveTo>
                    <a:lnTo>
                      <a:pt x="214" y="0"/>
                    </a:lnTo>
                    <a:lnTo>
                      <a:pt x="214" y="74"/>
                    </a:lnTo>
                    <a:lnTo>
                      <a:pt x="6" y="232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2" name="Freeform 69"/>
              <p:cNvSpPr/>
              <p:nvPr/>
            </p:nvSpPr>
            <p:spPr bwMode="auto">
              <a:xfrm>
                <a:off x="4159" y="1604"/>
                <a:ext cx="128" cy="224"/>
              </a:xfrm>
              <a:custGeom>
                <a:avLst/>
                <a:gdLst>
                  <a:gd name="T0" fmla="*/ 0 w 255"/>
                  <a:gd name="T1" fmla="*/ 0 h 449"/>
                  <a:gd name="T2" fmla="*/ 1 w 255"/>
                  <a:gd name="T3" fmla="*/ 0 h 449"/>
                  <a:gd name="T4" fmla="*/ 1 w 255"/>
                  <a:gd name="T5" fmla="*/ 0 h 449"/>
                  <a:gd name="T6" fmla="*/ 1 w 255"/>
                  <a:gd name="T7" fmla="*/ 0 h 449"/>
                  <a:gd name="T8" fmla="*/ 1 w 255"/>
                  <a:gd name="T9" fmla="*/ 0 h 449"/>
                  <a:gd name="T10" fmla="*/ 1 w 255"/>
                  <a:gd name="T11" fmla="*/ 0 h 449"/>
                  <a:gd name="T12" fmla="*/ 1 w 255"/>
                  <a:gd name="T13" fmla="*/ 0 h 449"/>
                  <a:gd name="T14" fmla="*/ 1 w 255"/>
                  <a:gd name="T15" fmla="*/ 0 h 449"/>
                  <a:gd name="T16" fmla="*/ 1 w 255"/>
                  <a:gd name="T17" fmla="*/ 0 h 449"/>
                  <a:gd name="T18" fmla="*/ 0 w 255"/>
                  <a:gd name="T19" fmla="*/ 0 h 4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5"/>
                  <a:gd name="T31" fmla="*/ 0 h 449"/>
                  <a:gd name="T32" fmla="*/ 255 w 255"/>
                  <a:gd name="T33" fmla="*/ 449 h 4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5" h="449">
                    <a:moveTo>
                      <a:pt x="0" y="15"/>
                    </a:moveTo>
                    <a:lnTo>
                      <a:pt x="228" y="0"/>
                    </a:lnTo>
                    <a:lnTo>
                      <a:pt x="255" y="426"/>
                    </a:lnTo>
                    <a:lnTo>
                      <a:pt x="171" y="443"/>
                    </a:lnTo>
                    <a:lnTo>
                      <a:pt x="104" y="449"/>
                    </a:lnTo>
                    <a:lnTo>
                      <a:pt x="25" y="443"/>
                    </a:lnTo>
                    <a:lnTo>
                      <a:pt x="23" y="373"/>
                    </a:lnTo>
                    <a:lnTo>
                      <a:pt x="17" y="220"/>
                    </a:lnTo>
                    <a:lnTo>
                      <a:pt x="9" y="72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" name="Freeform 70"/>
              <p:cNvSpPr/>
              <p:nvPr/>
            </p:nvSpPr>
            <p:spPr bwMode="auto">
              <a:xfrm>
                <a:off x="4163" y="1605"/>
                <a:ext cx="121" cy="223"/>
              </a:xfrm>
              <a:custGeom>
                <a:avLst/>
                <a:gdLst>
                  <a:gd name="T0" fmla="*/ 0 w 242"/>
                  <a:gd name="T1" fmla="*/ 0 h 447"/>
                  <a:gd name="T2" fmla="*/ 1 w 242"/>
                  <a:gd name="T3" fmla="*/ 0 h 447"/>
                  <a:gd name="T4" fmla="*/ 1 w 242"/>
                  <a:gd name="T5" fmla="*/ 0 h 447"/>
                  <a:gd name="T6" fmla="*/ 1 w 242"/>
                  <a:gd name="T7" fmla="*/ 0 h 447"/>
                  <a:gd name="T8" fmla="*/ 1 w 242"/>
                  <a:gd name="T9" fmla="*/ 0 h 447"/>
                  <a:gd name="T10" fmla="*/ 1 w 242"/>
                  <a:gd name="T11" fmla="*/ 0 h 447"/>
                  <a:gd name="T12" fmla="*/ 1 w 242"/>
                  <a:gd name="T13" fmla="*/ 0 h 447"/>
                  <a:gd name="T14" fmla="*/ 1 w 242"/>
                  <a:gd name="T15" fmla="*/ 0 h 447"/>
                  <a:gd name="T16" fmla="*/ 1 w 242"/>
                  <a:gd name="T17" fmla="*/ 0 h 447"/>
                  <a:gd name="T18" fmla="*/ 1 w 242"/>
                  <a:gd name="T19" fmla="*/ 0 h 447"/>
                  <a:gd name="T20" fmla="*/ 1 w 242"/>
                  <a:gd name="T21" fmla="*/ 0 h 447"/>
                  <a:gd name="T22" fmla="*/ 1 w 242"/>
                  <a:gd name="T23" fmla="*/ 0 h 447"/>
                  <a:gd name="T24" fmla="*/ 1 w 242"/>
                  <a:gd name="T25" fmla="*/ 0 h 447"/>
                  <a:gd name="T26" fmla="*/ 1 w 242"/>
                  <a:gd name="T27" fmla="*/ 0 h 447"/>
                  <a:gd name="T28" fmla="*/ 1 w 242"/>
                  <a:gd name="T29" fmla="*/ 0 h 447"/>
                  <a:gd name="T30" fmla="*/ 1 w 242"/>
                  <a:gd name="T31" fmla="*/ 0 h 447"/>
                  <a:gd name="T32" fmla="*/ 1 w 242"/>
                  <a:gd name="T33" fmla="*/ 0 h 447"/>
                  <a:gd name="T34" fmla="*/ 1 w 242"/>
                  <a:gd name="T35" fmla="*/ 0 h 447"/>
                  <a:gd name="T36" fmla="*/ 1 w 242"/>
                  <a:gd name="T37" fmla="*/ 0 h 447"/>
                  <a:gd name="T38" fmla="*/ 1 w 242"/>
                  <a:gd name="T39" fmla="*/ 0 h 447"/>
                  <a:gd name="T40" fmla="*/ 1 w 242"/>
                  <a:gd name="T41" fmla="*/ 0 h 447"/>
                  <a:gd name="T42" fmla="*/ 1 w 242"/>
                  <a:gd name="T43" fmla="*/ 0 h 447"/>
                  <a:gd name="T44" fmla="*/ 1 w 242"/>
                  <a:gd name="T45" fmla="*/ 0 h 447"/>
                  <a:gd name="T46" fmla="*/ 1 w 242"/>
                  <a:gd name="T47" fmla="*/ 0 h 447"/>
                  <a:gd name="T48" fmla="*/ 1 w 242"/>
                  <a:gd name="T49" fmla="*/ 0 h 447"/>
                  <a:gd name="T50" fmla="*/ 1 w 242"/>
                  <a:gd name="T51" fmla="*/ 0 h 447"/>
                  <a:gd name="T52" fmla="*/ 1 w 242"/>
                  <a:gd name="T53" fmla="*/ 0 h 447"/>
                  <a:gd name="T54" fmla="*/ 1 w 242"/>
                  <a:gd name="T55" fmla="*/ 0 h 447"/>
                  <a:gd name="T56" fmla="*/ 1 w 242"/>
                  <a:gd name="T57" fmla="*/ 0 h 447"/>
                  <a:gd name="T58" fmla="*/ 1 w 242"/>
                  <a:gd name="T59" fmla="*/ 0 h 447"/>
                  <a:gd name="T60" fmla="*/ 1 w 242"/>
                  <a:gd name="T61" fmla="*/ 0 h 447"/>
                  <a:gd name="T62" fmla="*/ 1 w 242"/>
                  <a:gd name="T63" fmla="*/ 0 h 447"/>
                  <a:gd name="T64" fmla="*/ 1 w 242"/>
                  <a:gd name="T65" fmla="*/ 0 h 447"/>
                  <a:gd name="T66" fmla="*/ 1 w 242"/>
                  <a:gd name="T67" fmla="*/ 0 h 447"/>
                  <a:gd name="T68" fmla="*/ 1 w 242"/>
                  <a:gd name="T69" fmla="*/ 0 h 447"/>
                  <a:gd name="T70" fmla="*/ 1 w 242"/>
                  <a:gd name="T71" fmla="*/ 0 h 447"/>
                  <a:gd name="T72" fmla="*/ 1 w 242"/>
                  <a:gd name="T73" fmla="*/ 0 h 447"/>
                  <a:gd name="T74" fmla="*/ 1 w 242"/>
                  <a:gd name="T75" fmla="*/ 0 h 447"/>
                  <a:gd name="T76" fmla="*/ 1 w 242"/>
                  <a:gd name="T77" fmla="*/ 0 h 447"/>
                  <a:gd name="T78" fmla="*/ 1 w 242"/>
                  <a:gd name="T79" fmla="*/ 0 h 447"/>
                  <a:gd name="T80" fmla="*/ 1 w 242"/>
                  <a:gd name="T81" fmla="*/ 0 h 447"/>
                  <a:gd name="T82" fmla="*/ 1 w 242"/>
                  <a:gd name="T83" fmla="*/ 0 h 447"/>
                  <a:gd name="T84" fmla="*/ 1 w 242"/>
                  <a:gd name="T85" fmla="*/ 0 h 447"/>
                  <a:gd name="T86" fmla="*/ 1 w 242"/>
                  <a:gd name="T87" fmla="*/ 0 h 447"/>
                  <a:gd name="T88" fmla="*/ 1 w 242"/>
                  <a:gd name="T89" fmla="*/ 0 h 447"/>
                  <a:gd name="T90" fmla="*/ 1 w 242"/>
                  <a:gd name="T91" fmla="*/ 0 h 447"/>
                  <a:gd name="T92" fmla="*/ 1 w 242"/>
                  <a:gd name="T93" fmla="*/ 0 h 447"/>
                  <a:gd name="T94" fmla="*/ 1 w 242"/>
                  <a:gd name="T95" fmla="*/ 0 h 447"/>
                  <a:gd name="T96" fmla="*/ 0 w 242"/>
                  <a:gd name="T97" fmla="*/ 0 h 44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2"/>
                  <a:gd name="T148" fmla="*/ 0 h 447"/>
                  <a:gd name="T149" fmla="*/ 242 w 242"/>
                  <a:gd name="T150" fmla="*/ 447 h 44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2" h="447">
                    <a:moveTo>
                      <a:pt x="0" y="13"/>
                    </a:moveTo>
                    <a:lnTo>
                      <a:pt x="14" y="12"/>
                    </a:lnTo>
                    <a:lnTo>
                      <a:pt x="27" y="11"/>
                    </a:lnTo>
                    <a:lnTo>
                      <a:pt x="40" y="11"/>
                    </a:lnTo>
                    <a:lnTo>
                      <a:pt x="54" y="10"/>
                    </a:lnTo>
                    <a:lnTo>
                      <a:pt x="68" y="9"/>
                    </a:lnTo>
                    <a:lnTo>
                      <a:pt x="80" y="8"/>
                    </a:lnTo>
                    <a:lnTo>
                      <a:pt x="94" y="8"/>
                    </a:lnTo>
                    <a:lnTo>
                      <a:pt x="108" y="6"/>
                    </a:lnTo>
                    <a:lnTo>
                      <a:pt x="121" y="5"/>
                    </a:lnTo>
                    <a:lnTo>
                      <a:pt x="134" y="4"/>
                    </a:lnTo>
                    <a:lnTo>
                      <a:pt x="147" y="4"/>
                    </a:lnTo>
                    <a:lnTo>
                      <a:pt x="161" y="3"/>
                    </a:lnTo>
                    <a:lnTo>
                      <a:pt x="174" y="2"/>
                    </a:lnTo>
                    <a:lnTo>
                      <a:pt x="186" y="1"/>
                    </a:lnTo>
                    <a:lnTo>
                      <a:pt x="200" y="1"/>
                    </a:lnTo>
                    <a:lnTo>
                      <a:pt x="213" y="0"/>
                    </a:lnTo>
                    <a:lnTo>
                      <a:pt x="220" y="106"/>
                    </a:lnTo>
                    <a:lnTo>
                      <a:pt x="228" y="212"/>
                    </a:lnTo>
                    <a:lnTo>
                      <a:pt x="235" y="319"/>
                    </a:lnTo>
                    <a:lnTo>
                      <a:pt x="242" y="425"/>
                    </a:lnTo>
                    <a:lnTo>
                      <a:pt x="232" y="427"/>
                    </a:lnTo>
                    <a:lnTo>
                      <a:pt x="222" y="429"/>
                    </a:lnTo>
                    <a:lnTo>
                      <a:pt x="213" y="430"/>
                    </a:lnTo>
                    <a:lnTo>
                      <a:pt x="202" y="433"/>
                    </a:lnTo>
                    <a:lnTo>
                      <a:pt x="192" y="435"/>
                    </a:lnTo>
                    <a:lnTo>
                      <a:pt x="183" y="436"/>
                    </a:lnTo>
                    <a:lnTo>
                      <a:pt x="173" y="438"/>
                    </a:lnTo>
                    <a:lnTo>
                      <a:pt x="163" y="441"/>
                    </a:lnTo>
                    <a:lnTo>
                      <a:pt x="155" y="442"/>
                    </a:lnTo>
                    <a:lnTo>
                      <a:pt x="146" y="442"/>
                    </a:lnTo>
                    <a:lnTo>
                      <a:pt x="138" y="443"/>
                    </a:lnTo>
                    <a:lnTo>
                      <a:pt x="130" y="444"/>
                    </a:lnTo>
                    <a:lnTo>
                      <a:pt x="122" y="445"/>
                    </a:lnTo>
                    <a:lnTo>
                      <a:pt x="114" y="445"/>
                    </a:lnTo>
                    <a:lnTo>
                      <a:pt x="105" y="447"/>
                    </a:lnTo>
                    <a:lnTo>
                      <a:pt x="96" y="447"/>
                    </a:lnTo>
                    <a:lnTo>
                      <a:pt x="87" y="445"/>
                    </a:lnTo>
                    <a:lnTo>
                      <a:pt x="79" y="444"/>
                    </a:lnTo>
                    <a:lnTo>
                      <a:pt x="70" y="444"/>
                    </a:lnTo>
                    <a:lnTo>
                      <a:pt x="62" y="443"/>
                    </a:lnTo>
                    <a:lnTo>
                      <a:pt x="53" y="442"/>
                    </a:lnTo>
                    <a:lnTo>
                      <a:pt x="45" y="441"/>
                    </a:lnTo>
                    <a:lnTo>
                      <a:pt x="35" y="441"/>
                    </a:lnTo>
                    <a:lnTo>
                      <a:pt x="26" y="440"/>
                    </a:lnTo>
                    <a:lnTo>
                      <a:pt x="24" y="369"/>
                    </a:lnTo>
                    <a:lnTo>
                      <a:pt x="18" y="217"/>
                    </a:lnTo>
                    <a:lnTo>
                      <a:pt x="9" y="7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14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4" name="Freeform 71"/>
              <p:cNvSpPr/>
              <p:nvPr/>
            </p:nvSpPr>
            <p:spPr bwMode="auto">
              <a:xfrm>
                <a:off x="4167" y="1605"/>
                <a:ext cx="113" cy="223"/>
              </a:xfrm>
              <a:custGeom>
                <a:avLst/>
                <a:gdLst>
                  <a:gd name="T0" fmla="*/ 0 w 226"/>
                  <a:gd name="T1" fmla="*/ 0 h 447"/>
                  <a:gd name="T2" fmla="*/ 1 w 226"/>
                  <a:gd name="T3" fmla="*/ 0 h 447"/>
                  <a:gd name="T4" fmla="*/ 1 w 226"/>
                  <a:gd name="T5" fmla="*/ 0 h 447"/>
                  <a:gd name="T6" fmla="*/ 1 w 226"/>
                  <a:gd name="T7" fmla="*/ 0 h 447"/>
                  <a:gd name="T8" fmla="*/ 1 w 226"/>
                  <a:gd name="T9" fmla="*/ 0 h 447"/>
                  <a:gd name="T10" fmla="*/ 1 w 226"/>
                  <a:gd name="T11" fmla="*/ 0 h 447"/>
                  <a:gd name="T12" fmla="*/ 1 w 226"/>
                  <a:gd name="T13" fmla="*/ 0 h 447"/>
                  <a:gd name="T14" fmla="*/ 1 w 226"/>
                  <a:gd name="T15" fmla="*/ 0 h 447"/>
                  <a:gd name="T16" fmla="*/ 1 w 226"/>
                  <a:gd name="T17" fmla="*/ 0 h 447"/>
                  <a:gd name="T18" fmla="*/ 1 w 226"/>
                  <a:gd name="T19" fmla="*/ 0 h 447"/>
                  <a:gd name="T20" fmla="*/ 1 w 226"/>
                  <a:gd name="T21" fmla="*/ 0 h 447"/>
                  <a:gd name="T22" fmla="*/ 1 w 226"/>
                  <a:gd name="T23" fmla="*/ 0 h 447"/>
                  <a:gd name="T24" fmla="*/ 1 w 226"/>
                  <a:gd name="T25" fmla="*/ 0 h 447"/>
                  <a:gd name="T26" fmla="*/ 1 w 226"/>
                  <a:gd name="T27" fmla="*/ 0 h 447"/>
                  <a:gd name="T28" fmla="*/ 1 w 226"/>
                  <a:gd name="T29" fmla="*/ 0 h 447"/>
                  <a:gd name="T30" fmla="*/ 1 w 226"/>
                  <a:gd name="T31" fmla="*/ 0 h 447"/>
                  <a:gd name="T32" fmla="*/ 1 w 226"/>
                  <a:gd name="T33" fmla="*/ 0 h 447"/>
                  <a:gd name="T34" fmla="*/ 1 w 226"/>
                  <a:gd name="T35" fmla="*/ 0 h 447"/>
                  <a:gd name="T36" fmla="*/ 1 w 226"/>
                  <a:gd name="T37" fmla="*/ 0 h 447"/>
                  <a:gd name="T38" fmla="*/ 1 w 226"/>
                  <a:gd name="T39" fmla="*/ 0 h 447"/>
                  <a:gd name="T40" fmla="*/ 1 w 226"/>
                  <a:gd name="T41" fmla="*/ 0 h 447"/>
                  <a:gd name="T42" fmla="*/ 1 w 226"/>
                  <a:gd name="T43" fmla="*/ 0 h 447"/>
                  <a:gd name="T44" fmla="*/ 1 w 226"/>
                  <a:gd name="T45" fmla="*/ 0 h 447"/>
                  <a:gd name="T46" fmla="*/ 1 w 226"/>
                  <a:gd name="T47" fmla="*/ 0 h 447"/>
                  <a:gd name="T48" fmla="*/ 1 w 226"/>
                  <a:gd name="T49" fmla="*/ 0 h 447"/>
                  <a:gd name="T50" fmla="*/ 1 w 226"/>
                  <a:gd name="T51" fmla="*/ 0 h 447"/>
                  <a:gd name="T52" fmla="*/ 1 w 226"/>
                  <a:gd name="T53" fmla="*/ 0 h 447"/>
                  <a:gd name="T54" fmla="*/ 1 w 226"/>
                  <a:gd name="T55" fmla="*/ 0 h 447"/>
                  <a:gd name="T56" fmla="*/ 1 w 226"/>
                  <a:gd name="T57" fmla="*/ 0 h 447"/>
                  <a:gd name="T58" fmla="*/ 1 w 226"/>
                  <a:gd name="T59" fmla="*/ 0 h 447"/>
                  <a:gd name="T60" fmla="*/ 1 w 226"/>
                  <a:gd name="T61" fmla="*/ 0 h 447"/>
                  <a:gd name="T62" fmla="*/ 1 w 226"/>
                  <a:gd name="T63" fmla="*/ 0 h 447"/>
                  <a:gd name="T64" fmla="*/ 1 w 226"/>
                  <a:gd name="T65" fmla="*/ 0 h 447"/>
                  <a:gd name="T66" fmla="*/ 1 w 226"/>
                  <a:gd name="T67" fmla="*/ 0 h 447"/>
                  <a:gd name="T68" fmla="*/ 1 w 226"/>
                  <a:gd name="T69" fmla="*/ 0 h 447"/>
                  <a:gd name="T70" fmla="*/ 1 w 226"/>
                  <a:gd name="T71" fmla="*/ 0 h 447"/>
                  <a:gd name="T72" fmla="*/ 1 w 226"/>
                  <a:gd name="T73" fmla="*/ 0 h 447"/>
                  <a:gd name="T74" fmla="*/ 1 w 226"/>
                  <a:gd name="T75" fmla="*/ 0 h 447"/>
                  <a:gd name="T76" fmla="*/ 1 w 226"/>
                  <a:gd name="T77" fmla="*/ 0 h 447"/>
                  <a:gd name="T78" fmla="*/ 1 w 226"/>
                  <a:gd name="T79" fmla="*/ 0 h 447"/>
                  <a:gd name="T80" fmla="*/ 1 w 226"/>
                  <a:gd name="T81" fmla="*/ 0 h 447"/>
                  <a:gd name="T82" fmla="*/ 1 w 226"/>
                  <a:gd name="T83" fmla="*/ 0 h 447"/>
                  <a:gd name="T84" fmla="*/ 1 w 226"/>
                  <a:gd name="T85" fmla="*/ 0 h 447"/>
                  <a:gd name="T86" fmla="*/ 1 w 226"/>
                  <a:gd name="T87" fmla="*/ 0 h 447"/>
                  <a:gd name="T88" fmla="*/ 1 w 226"/>
                  <a:gd name="T89" fmla="*/ 0 h 447"/>
                  <a:gd name="T90" fmla="*/ 1 w 226"/>
                  <a:gd name="T91" fmla="*/ 0 h 447"/>
                  <a:gd name="T92" fmla="*/ 1 w 226"/>
                  <a:gd name="T93" fmla="*/ 0 h 447"/>
                  <a:gd name="T94" fmla="*/ 1 w 226"/>
                  <a:gd name="T95" fmla="*/ 0 h 447"/>
                  <a:gd name="T96" fmla="*/ 0 w 226"/>
                  <a:gd name="T97" fmla="*/ 0 h 44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26"/>
                  <a:gd name="T148" fmla="*/ 0 h 447"/>
                  <a:gd name="T149" fmla="*/ 226 w 226"/>
                  <a:gd name="T150" fmla="*/ 447 h 44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26" h="447">
                    <a:moveTo>
                      <a:pt x="0" y="13"/>
                    </a:moveTo>
                    <a:lnTo>
                      <a:pt x="13" y="12"/>
                    </a:lnTo>
                    <a:lnTo>
                      <a:pt x="25" y="11"/>
                    </a:lnTo>
                    <a:lnTo>
                      <a:pt x="38" y="11"/>
                    </a:lnTo>
                    <a:lnTo>
                      <a:pt x="49" y="10"/>
                    </a:lnTo>
                    <a:lnTo>
                      <a:pt x="62" y="9"/>
                    </a:lnTo>
                    <a:lnTo>
                      <a:pt x="75" y="8"/>
                    </a:lnTo>
                    <a:lnTo>
                      <a:pt x="87" y="8"/>
                    </a:lnTo>
                    <a:lnTo>
                      <a:pt x="99" y="6"/>
                    </a:lnTo>
                    <a:lnTo>
                      <a:pt x="112" y="5"/>
                    </a:lnTo>
                    <a:lnTo>
                      <a:pt x="124" y="4"/>
                    </a:lnTo>
                    <a:lnTo>
                      <a:pt x="137" y="4"/>
                    </a:lnTo>
                    <a:lnTo>
                      <a:pt x="149" y="3"/>
                    </a:lnTo>
                    <a:lnTo>
                      <a:pt x="161" y="2"/>
                    </a:lnTo>
                    <a:lnTo>
                      <a:pt x="174" y="1"/>
                    </a:lnTo>
                    <a:lnTo>
                      <a:pt x="185" y="1"/>
                    </a:lnTo>
                    <a:lnTo>
                      <a:pt x="198" y="0"/>
                    </a:lnTo>
                    <a:lnTo>
                      <a:pt x="205" y="106"/>
                    </a:lnTo>
                    <a:lnTo>
                      <a:pt x="212" y="212"/>
                    </a:lnTo>
                    <a:lnTo>
                      <a:pt x="219" y="319"/>
                    </a:lnTo>
                    <a:lnTo>
                      <a:pt x="226" y="425"/>
                    </a:lnTo>
                    <a:lnTo>
                      <a:pt x="216" y="427"/>
                    </a:lnTo>
                    <a:lnTo>
                      <a:pt x="208" y="429"/>
                    </a:lnTo>
                    <a:lnTo>
                      <a:pt x="199" y="432"/>
                    </a:lnTo>
                    <a:lnTo>
                      <a:pt x="190" y="433"/>
                    </a:lnTo>
                    <a:lnTo>
                      <a:pt x="182" y="435"/>
                    </a:lnTo>
                    <a:lnTo>
                      <a:pt x="173" y="437"/>
                    </a:lnTo>
                    <a:lnTo>
                      <a:pt x="164" y="438"/>
                    </a:lnTo>
                    <a:lnTo>
                      <a:pt x="154" y="441"/>
                    </a:lnTo>
                    <a:lnTo>
                      <a:pt x="146" y="442"/>
                    </a:lnTo>
                    <a:lnTo>
                      <a:pt x="137" y="442"/>
                    </a:lnTo>
                    <a:lnTo>
                      <a:pt x="129" y="443"/>
                    </a:lnTo>
                    <a:lnTo>
                      <a:pt x="121" y="444"/>
                    </a:lnTo>
                    <a:lnTo>
                      <a:pt x="113" y="445"/>
                    </a:lnTo>
                    <a:lnTo>
                      <a:pt x="105" y="445"/>
                    </a:lnTo>
                    <a:lnTo>
                      <a:pt x="96" y="447"/>
                    </a:lnTo>
                    <a:lnTo>
                      <a:pt x="87" y="447"/>
                    </a:lnTo>
                    <a:lnTo>
                      <a:pt x="79" y="445"/>
                    </a:lnTo>
                    <a:lnTo>
                      <a:pt x="73" y="444"/>
                    </a:lnTo>
                    <a:lnTo>
                      <a:pt x="64" y="443"/>
                    </a:lnTo>
                    <a:lnTo>
                      <a:pt x="56" y="442"/>
                    </a:lnTo>
                    <a:lnTo>
                      <a:pt x="48" y="442"/>
                    </a:lnTo>
                    <a:lnTo>
                      <a:pt x="41" y="441"/>
                    </a:lnTo>
                    <a:lnTo>
                      <a:pt x="33" y="440"/>
                    </a:lnTo>
                    <a:lnTo>
                      <a:pt x="26" y="438"/>
                    </a:lnTo>
                    <a:lnTo>
                      <a:pt x="25" y="369"/>
                    </a:lnTo>
                    <a:lnTo>
                      <a:pt x="20" y="217"/>
                    </a:lnTo>
                    <a:lnTo>
                      <a:pt x="10" y="7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95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5" name="Freeform 72"/>
              <p:cNvSpPr/>
              <p:nvPr/>
            </p:nvSpPr>
            <p:spPr bwMode="auto">
              <a:xfrm>
                <a:off x="4172" y="1605"/>
                <a:ext cx="105" cy="223"/>
              </a:xfrm>
              <a:custGeom>
                <a:avLst/>
                <a:gdLst>
                  <a:gd name="T0" fmla="*/ 0 w 211"/>
                  <a:gd name="T1" fmla="*/ 0 h 447"/>
                  <a:gd name="T2" fmla="*/ 0 w 211"/>
                  <a:gd name="T3" fmla="*/ 0 h 447"/>
                  <a:gd name="T4" fmla="*/ 0 w 211"/>
                  <a:gd name="T5" fmla="*/ 0 h 447"/>
                  <a:gd name="T6" fmla="*/ 0 w 211"/>
                  <a:gd name="T7" fmla="*/ 0 h 447"/>
                  <a:gd name="T8" fmla="*/ 0 w 211"/>
                  <a:gd name="T9" fmla="*/ 0 h 447"/>
                  <a:gd name="T10" fmla="*/ 0 w 211"/>
                  <a:gd name="T11" fmla="*/ 0 h 447"/>
                  <a:gd name="T12" fmla="*/ 0 w 211"/>
                  <a:gd name="T13" fmla="*/ 0 h 447"/>
                  <a:gd name="T14" fmla="*/ 0 w 211"/>
                  <a:gd name="T15" fmla="*/ 0 h 447"/>
                  <a:gd name="T16" fmla="*/ 0 w 211"/>
                  <a:gd name="T17" fmla="*/ 0 h 447"/>
                  <a:gd name="T18" fmla="*/ 0 w 211"/>
                  <a:gd name="T19" fmla="*/ 0 h 447"/>
                  <a:gd name="T20" fmla="*/ 0 w 211"/>
                  <a:gd name="T21" fmla="*/ 0 h 447"/>
                  <a:gd name="T22" fmla="*/ 0 w 211"/>
                  <a:gd name="T23" fmla="*/ 0 h 447"/>
                  <a:gd name="T24" fmla="*/ 0 w 211"/>
                  <a:gd name="T25" fmla="*/ 0 h 447"/>
                  <a:gd name="T26" fmla="*/ 0 w 211"/>
                  <a:gd name="T27" fmla="*/ 0 h 447"/>
                  <a:gd name="T28" fmla="*/ 0 w 211"/>
                  <a:gd name="T29" fmla="*/ 0 h 447"/>
                  <a:gd name="T30" fmla="*/ 0 w 211"/>
                  <a:gd name="T31" fmla="*/ 0 h 447"/>
                  <a:gd name="T32" fmla="*/ 0 w 211"/>
                  <a:gd name="T33" fmla="*/ 0 h 447"/>
                  <a:gd name="T34" fmla="*/ 0 w 211"/>
                  <a:gd name="T35" fmla="*/ 0 h 447"/>
                  <a:gd name="T36" fmla="*/ 0 w 211"/>
                  <a:gd name="T37" fmla="*/ 0 h 447"/>
                  <a:gd name="T38" fmla="*/ 0 w 211"/>
                  <a:gd name="T39" fmla="*/ 0 h 447"/>
                  <a:gd name="T40" fmla="*/ 0 w 211"/>
                  <a:gd name="T41" fmla="*/ 0 h 447"/>
                  <a:gd name="T42" fmla="*/ 0 w 211"/>
                  <a:gd name="T43" fmla="*/ 0 h 447"/>
                  <a:gd name="T44" fmla="*/ 0 w 211"/>
                  <a:gd name="T45" fmla="*/ 0 h 447"/>
                  <a:gd name="T46" fmla="*/ 0 w 211"/>
                  <a:gd name="T47" fmla="*/ 0 h 447"/>
                  <a:gd name="T48" fmla="*/ 0 w 211"/>
                  <a:gd name="T49" fmla="*/ 0 h 447"/>
                  <a:gd name="T50" fmla="*/ 0 w 211"/>
                  <a:gd name="T51" fmla="*/ 0 h 447"/>
                  <a:gd name="T52" fmla="*/ 0 w 211"/>
                  <a:gd name="T53" fmla="*/ 0 h 447"/>
                  <a:gd name="T54" fmla="*/ 0 w 211"/>
                  <a:gd name="T55" fmla="*/ 0 h 447"/>
                  <a:gd name="T56" fmla="*/ 0 w 211"/>
                  <a:gd name="T57" fmla="*/ 0 h 447"/>
                  <a:gd name="T58" fmla="*/ 0 w 211"/>
                  <a:gd name="T59" fmla="*/ 0 h 447"/>
                  <a:gd name="T60" fmla="*/ 0 w 211"/>
                  <a:gd name="T61" fmla="*/ 0 h 447"/>
                  <a:gd name="T62" fmla="*/ 0 w 211"/>
                  <a:gd name="T63" fmla="*/ 0 h 447"/>
                  <a:gd name="T64" fmla="*/ 0 w 211"/>
                  <a:gd name="T65" fmla="*/ 0 h 447"/>
                  <a:gd name="T66" fmla="*/ 0 w 211"/>
                  <a:gd name="T67" fmla="*/ 0 h 447"/>
                  <a:gd name="T68" fmla="*/ 0 w 211"/>
                  <a:gd name="T69" fmla="*/ 0 h 447"/>
                  <a:gd name="T70" fmla="*/ 0 w 211"/>
                  <a:gd name="T71" fmla="*/ 0 h 447"/>
                  <a:gd name="T72" fmla="*/ 0 w 211"/>
                  <a:gd name="T73" fmla="*/ 0 h 447"/>
                  <a:gd name="T74" fmla="*/ 0 w 211"/>
                  <a:gd name="T75" fmla="*/ 0 h 447"/>
                  <a:gd name="T76" fmla="*/ 0 w 211"/>
                  <a:gd name="T77" fmla="*/ 0 h 447"/>
                  <a:gd name="T78" fmla="*/ 0 w 211"/>
                  <a:gd name="T79" fmla="*/ 0 h 447"/>
                  <a:gd name="T80" fmla="*/ 0 w 211"/>
                  <a:gd name="T81" fmla="*/ 0 h 4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11"/>
                  <a:gd name="T124" fmla="*/ 0 h 447"/>
                  <a:gd name="T125" fmla="*/ 211 w 211"/>
                  <a:gd name="T126" fmla="*/ 447 h 44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11" h="447">
                    <a:moveTo>
                      <a:pt x="0" y="13"/>
                    </a:moveTo>
                    <a:lnTo>
                      <a:pt x="23" y="11"/>
                    </a:lnTo>
                    <a:lnTo>
                      <a:pt x="46" y="10"/>
                    </a:lnTo>
                    <a:lnTo>
                      <a:pt x="69" y="8"/>
                    </a:lnTo>
                    <a:lnTo>
                      <a:pt x="92" y="6"/>
                    </a:lnTo>
                    <a:lnTo>
                      <a:pt x="114" y="4"/>
                    </a:lnTo>
                    <a:lnTo>
                      <a:pt x="137" y="3"/>
                    </a:lnTo>
                    <a:lnTo>
                      <a:pt x="160" y="1"/>
                    </a:lnTo>
                    <a:lnTo>
                      <a:pt x="183" y="0"/>
                    </a:lnTo>
                    <a:lnTo>
                      <a:pt x="190" y="107"/>
                    </a:lnTo>
                    <a:lnTo>
                      <a:pt x="197" y="213"/>
                    </a:lnTo>
                    <a:lnTo>
                      <a:pt x="204" y="320"/>
                    </a:lnTo>
                    <a:lnTo>
                      <a:pt x="211" y="426"/>
                    </a:lnTo>
                    <a:lnTo>
                      <a:pt x="203" y="428"/>
                    </a:lnTo>
                    <a:lnTo>
                      <a:pt x="195" y="429"/>
                    </a:lnTo>
                    <a:lnTo>
                      <a:pt x="187" y="432"/>
                    </a:lnTo>
                    <a:lnTo>
                      <a:pt x="179" y="433"/>
                    </a:lnTo>
                    <a:lnTo>
                      <a:pt x="169" y="435"/>
                    </a:lnTo>
                    <a:lnTo>
                      <a:pt x="161" y="437"/>
                    </a:lnTo>
                    <a:lnTo>
                      <a:pt x="153" y="438"/>
                    </a:lnTo>
                    <a:lnTo>
                      <a:pt x="145" y="441"/>
                    </a:lnTo>
                    <a:lnTo>
                      <a:pt x="137" y="442"/>
                    </a:lnTo>
                    <a:lnTo>
                      <a:pt x="128" y="442"/>
                    </a:lnTo>
                    <a:lnTo>
                      <a:pt x="120" y="443"/>
                    </a:lnTo>
                    <a:lnTo>
                      <a:pt x="112" y="444"/>
                    </a:lnTo>
                    <a:lnTo>
                      <a:pt x="104" y="445"/>
                    </a:lnTo>
                    <a:lnTo>
                      <a:pt x="96" y="445"/>
                    </a:lnTo>
                    <a:lnTo>
                      <a:pt x="87" y="447"/>
                    </a:lnTo>
                    <a:lnTo>
                      <a:pt x="78" y="447"/>
                    </a:lnTo>
                    <a:lnTo>
                      <a:pt x="72" y="445"/>
                    </a:lnTo>
                    <a:lnTo>
                      <a:pt x="66" y="444"/>
                    </a:lnTo>
                    <a:lnTo>
                      <a:pt x="59" y="443"/>
                    </a:lnTo>
                    <a:lnTo>
                      <a:pt x="53" y="441"/>
                    </a:lnTo>
                    <a:lnTo>
                      <a:pt x="46" y="440"/>
                    </a:lnTo>
                    <a:lnTo>
                      <a:pt x="39" y="438"/>
                    </a:lnTo>
                    <a:lnTo>
                      <a:pt x="34" y="437"/>
                    </a:lnTo>
                    <a:lnTo>
                      <a:pt x="27" y="436"/>
                    </a:lnTo>
                    <a:lnTo>
                      <a:pt x="27" y="367"/>
                    </a:lnTo>
                    <a:lnTo>
                      <a:pt x="21" y="216"/>
                    </a:lnTo>
                    <a:lnTo>
                      <a:pt x="11" y="7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E5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" name="Freeform 73"/>
              <p:cNvSpPr/>
              <p:nvPr/>
            </p:nvSpPr>
            <p:spPr bwMode="auto">
              <a:xfrm>
                <a:off x="4177" y="1605"/>
                <a:ext cx="98" cy="223"/>
              </a:xfrm>
              <a:custGeom>
                <a:avLst/>
                <a:gdLst>
                  <a:gd name="T0" fmla="*/ 0 w 196"/>
                  <a:gd name="T1" fmla="*/ 1 h 446"/>
                  <a:gd name="T2" fmla="*/ 1 w 196"/>
                  <a:gd name="T3" fmla="*/ 1 h 446"/>
                  <a:gd name="T4" fmla="*/ 1 w 196"/>
                  <a:gd name="T5" fmla="*/ 1 h 446"/>
                  <a:gd name="T6" fmla="*/ 1 w 196"/>
                  <a:gd name="T7" fmla="*/ 1 h 446"/>
                  <a:gd name="T8" fmla="*/ 1 w 196"/>
                  <a:gd name="T9" fmla="*/ 1 h 446"/>
                  <a:gd name="T10" fmla="*/ 1 w 196"/>
                  <a:gd name="T11" fmla="*/ 1 h 446"/>
                  <a:gd name="T12" fmla="*/ 1 w 196"/>
                  <a:gd name="T13" fmla="*/ 1 h 446"/>
                  <a:gd name="T14" fmla="*/ 1 w 196"/>
                  <a:gd name="T15" fmla="*/ 1 h 446"/>
                  <a:gd name="T16" fmla="*/ 1 w 196"/>
                  <a:gd name="T17" fmla="*/ 0 h 446"/>
                  <a:gd name="T18" fmla="*/ 1 w 196"/>
                  <a:gd name="T19" fmla="*/ 1 h 446"/>
                  <a:gd name="T20" fmla="*/ 1 w 196"/>
                  <a:gd name="T21" fmla="*/ 1 h 446"/>
                  <a:gd name="T22" fmla="*/ 1 w 196"/>
                  <a:gd name="T23" fmla="*/ 1 h 446"/>
                  <a:gd name="T24" fmla="*/ 1 w 196"/>
                  <a:gd name="T25" fmla="*/ 1 h 446"/>
                  <a:gd name="T26" fmla="*/ 1 w 196"/>
                  <a:gd name="T27" fmla="*/ 1 h 446"/>
                  <a:gd name="T28" fmla="*/ 1 w 196"/>
                  <a:gd name="T29" fmla="*/ 1 h 446"/>
                  <a:gd name="T30" fmla="*/ 1 w 196"/>
                  <a:gd name="T31" fmla="*/ 1 h 446"/>
                  <a:gd name="T32" fmla="*/ 1 w 196"/>
                  <a:gd name="T33" fmla="*/ 1 h 446"/>
                  <a:gd name="T34" fmla="*/ 1 w 196"/>
                  <a:gd name="T35" fmla="*/ 1 h 446"/>
                  <a:gd name="T36" fmla="*/ 1 w 196"/>
                  <a:gd name="T37" fmla="*/ 1 h 446"/>
                  <a:gd name="T38" fmla="*/ 1 w 196"/>
                  <a:gd name="T39" fmla="*/ 1 h 446"/>
                  <a:gd name="T40" fmla="*/ 1 w 196"/>
                  <a:gd name="T41" fmla="*/ 1 h 446"/>
                  <a:gd name="T42" fmla="*/ 1 w 196"/>
                  <a:gd name="T43" fmla="*/ 1 h 446"/>
                  <a:gd name="T44" fmla="*/ 1 w 196"/>
                  <a:gd name="T45" fmla="*/ 1 h 446"/>
                  <a:gd name="T46" fmla="*/ 1 w 196"/>
                  <a:gd name="T47" fmla="*/ 1 h 446"/>
                  <a:gd name="T48" fmla="*/ 1 w 196"/>
                  <a:gd name="T49" fmla="*/ 1 h 446"/>
                  <a:gd name="T50" fmla="*/ 1 w 196"/>
                  <a:gd name="T51" fmla="*/ 1 h 446"/>
                  <a:gd name="T52" fmla="*/ 1 w 196"/>
                  <a:gd name="T53" fmla="*/ 1 h 446"/>
                  <a:gd name="T54" fmla="*/ 1 w 196"/>
                  <a:gd name="T55" fmla="*/ 1 h 446"/>
                  <a:gd name="T56" fmla="*/ 1 w 196"/>
                  <a:gd name="T57" fmla="*/ 1 h 446"/>
                  <a:gd name="T58" fmla="*/ 1 w 196"/>
                  <a:gd name="T59" fmla="*/ 1 h 446"/>
                  <a:gd name="T60" fmla="*/ 1 w 196"/>
                  <a:gd name="T61" fmla="*/ 1 h 446"/>
                  <a:gd name="T62" fmla="*/ 1 w 196"/>
                  <a:gd name="T63" fmla="*/ 1 h 446"/>
                  <a:gd name="T64" fmla="*/ 1 w 196"/>
                  <a:gd name="T65" fmla="*/ 1 h 446"/>
                  <a:gd name="T66" fmla="*/ 1 w 196"/>
                  <a:gd name="T67" fmla="*/ 1 h 446"/>
                  <a:gd name="T68" fmla="*/ 1 w 196"/>
                  <a:gd name="T69" fmla="*/ 1 h 446"/>
                  <a:gd name="T70" fmla="*/ 1 w 196"/>
                  <a:gd name="T71" fmla="*/ 1 h 446"/>
                  <a:gd name="T72" fmla="*/ 1 w 196"/>
                  <a:gd name="T73" fmla="*/ 1 h 446"/>
                  <a:gd name="T74" fmla="*/ 1 w 196"/>
                  <a:gd name="T75" fmla="*/ 1 h 446"/>
                  <a:gd name="T76" fmla="*/ 1 w 196"/>
                  <a:gd name="T77" fmla="*/ 1 h 446"/>
                  <a:gd name="T78" fmla="*/ 1 w 196"/>
                  <a:gd name="T79" fmla="*/ 1 h 446"/>
                  <a:gd name="T80" fmla="*/ 0 w 196"/>
                  <a:gd name="T81" fmla="*/ 1 h 4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6"/>
                  <a:gd name="T124" fmla="*/ 0 h 446"/>
                  <a:gd name="T125" fmla="*/ 196 w 196"/>
                  <a:gd name="T126" fmla="*/ 446 h 44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6" h="446">
                    <a:moveTo>
                      <a:pt x="0" y="12"/>
                    </a:moveTo>
                    <a:lnTo>
                      <a:pt x="21" y="11"/>
                    </a:lnTo>
                    <a:lnTo>
                      <a:pt x="42" y="10"/>
                    </a:lnTo>
                    <a:lnTo>
                      <a:pt x="63" y="8"/>
                    </a:lnTo>
                    <a:lnTo>
                      <a:pt x="84" y="7"/>
                    </a:lnTo>
                    <a:lnTo>
                      <a:pt x="105" y="4"/>
                    </a:lnTo>
                    <a:lnTo>
                      <a:pt x="126" y="3"/>
                    </a:lnTo>
                    <a:lnTo>
                      <a:pt x="147" y="1"/>
                    </a:lnTo>
                    <a:lnTo>
                      <a:pt x="167" y="0"/>
                    </a:lnTo>
                    <a:lnTo>
                      <a:pt x="175" y="106"/>
                    </a:lnTo>
                    <a:lnTo>
                      <a:pt x="182" y="212"/>
                    </a:lnTo>
                    <a:lnTo>
                      <a:pt x="189" y="319"/>
                    </a:lnTo>
                    <a:lnTo>
                      <a:pt x="196" y="425"/>
                    </a:lnTo>
                    <a:lnTo>
                      <a:pt x="188" y="427"/>
                    </a:lnTo>
                    <a:lnTo>
                      <a:pt x="181" y="429"/>
                    </a:lnTo>
                    <a:lnTo>
                      <a:pt x="173" y="431"/>
                    </a:lnTo>
                    <a:lnTo>
                      <a:pt x="166" y="433"/>
                    </a:lnTo>
                    <a:lnTo>
                      <a:pt x="158" y="434"/>
                    </a:lnTo>
                    <a:lnTo>
                      <a:pt x="151" y="436"/>
                    </a:lnTo>
                    <a:lnTo>
                      <a:pt x="143" y="437"/>
                    </a:lnTo>
                    <a:lnTo>
                      <a:pt x="136" y="440"/>
                    </a:lnTo>
                    <a:lnTo>
                      <a:pt x="128" y="441"/>
                    </a:lnTo>
                    <a:lnTo>
                      <a:pt x="119" y="441"/>
                    </a:lnTo>
                    <a:lnTo>
                      <a:pt x="111" y="442"/>
                    </a:lnTo>
                    <a:lnTo>
                      <a:pt x="103" y="443"/>
                    </a:lnTo>
                    <a:lnTo>
                      <a:pt x="95" y="444"/>
                    </a:lnTo>
                    <a:lnTo>
                      <a:pt x="87" y="444"/>
                    </a:lnTo>
                    <a:lnTo>
                      <a:pt x="78" y="446"/>
                    </a:lnTo>
                    <a:lnTo>
                      <a:pt x="69" y="446"/>
                    </a:lnTo>
                    <a:lnTo>
                      <a:pt x="64" y="444"/>
                    </a:lnTo>
                    <a:lnTo>
                      <a:pt x="58" y="443"/>
                    </a:lnTo>
                    <a:lnTo>
                      <a:pt x="53" y="441"/>
                    </a:lnTo>
                    <a:lnTo>
                      <a:pt x="48" y="440"/>
                    </a:lnTo>
                    <a:lnTo>
                      <a:pt x="43" y="439"/>
                    </a:lnTo>
                    <a:lnTo>
                      <a:pt x="37" y="436"/>
                    </a:lnTo>
                    <a:lnTo>
                      <a:pt x="33" y="435"/>
                    </a:lnTo>
                    <a:lnTo>
                      <a:pt x="27" y="434"/>
                    </a:lnTo>
                    <a:lnTo>
                      <a:pt x="27" y="365"/>
                    </a:lnTo>
                    <a:lnTo>
                      <a:pt x="21" y="214"/>
                    </a:lnTo>
                    <a:lnTo>
                      <a:pt x="11" y="6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A5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" name="Freeform 74"/>
              <p:cNvSpPr/>
              <p:nvPr/>
            </p:nvSpPr>
            <p:spPr bwMode="auto">
              <a:xfrm>
                <a:off x="4181" y="1605"/>
                <a:ext cx="91" cy="223"/>
              </a:xfrm>
              <a:custGeom>
                <a:avLst/>
                <a:gdLst>
                  <a:gd name="T0" fmla="*/ 0 w 180"/>
                  <a:gd name="T1" fmla="*/ 1 h 446"/>
                  <a:gd name="T2" fmla="*/ 1 w 180"/>
                  <a:gd name="T3" fmla="*/ 1 h 446"/>
                  <a:gd name="T4" fmla="*/ 1 w 180"/>
                  <a:gd name="T5" fmla="*/ 1 h 446"/>
                  <a:gd name="T6" fmla="*/ 1 w 180"/>
                  <a:gd name="T7" fmla="*/ 1 h 446"/>
                  <a:gd name="T8" fmla="*/ 1 w 180"/>
                  <a:gd name="T9" fmla="*/ 1 h 446"/>
                  <a:gd name="T10" fmla="*/ 1 w 180"/>
                  <a:gd name="T11" fmla="*/ 1 h 446"/>
                  <a:gd name="T12" fmla="*/ 1 w 180"/>
                  <a:gd name="T13" fmla="*/ 1 h 446"/>
                  <a:gd name="T14" fmla="*/ 1 w 180"/>
                  <a:gd name="T15" fmla="*/ 1 h 446"/>
                  <a:gd name="T16" fmla="*/ 1 w 180"/>
                  <a:gd name="T17" fmla="*/ 0 h 446"/>
                  <a:gd name="T18" fmla="*/ 1 w 180"/>
                  <a:gd name="T19" fmla="*/ 1 h 446"/>
                  <a:gd name="T20" fmla="*/ 1 w 180"/>
                  <a:gd name="T21" fmla="*/ 1 h 446"/>
                  <a:gd name="T22" fmla="*/ 1 w 180"/>
                  <a:gd name="T23" fmla="*/ 1 h 446"/>
                  <a:gd name="T24" fmla="*/ 1 w 180"/>
                  <a:gd name="T25" fmla="*/ 1 h 446"/>
                  <a:gd name="T26" fmla="*/ 1 w 180"/>
                  <a:gd name="T27" fmla="*/ 1 h 446"/>
                  <a:gd name="T28" fmla="*/ 1 w 180"/>
                  <a:gd name="T29" fmla="*/ 1 h 446"/>
                  <a:gd name="T30" fmla="*/ 1 w 180"/>
                  <a:gd name="T31" fmla="*/ 1 h 446"/>
                  <a:gd name="T32" fmla="*/ 1 w 180"/>
                  <a:gd name="T33" fmla="*/ 1 h 446"/>
                  <a:gd name="T34" fmla="*/ 1 w 180"/>
                  <a:gd name="T35" fmla="*/ 1 h 446"/>
                  <a:gd name="T36" fmla="*/ 1 w 180"/>
                  <a:gd name="T37" fmla="*/ 1 h 446"/>
                  <a:gd name="T38" fmla="*/ 1 w 180"/>
                  <a:gd name="T39" fmla="*/ 1 h 446"/>
                  <a:gd name="T40" fmla="*/ 1 w 180"/>
                  <a:gd name="T41" fmla="*/ 1 h 446"/>
                  <a:gd name="T42" fmla="*/ 1 w 180"/>
                  <a:gd name="T43" fmla="*/ 1 h 446"/>
                  <a:gd name="T44" fmla="*/ 1 w 180"/>
                  <a:gd name="T45" fmla="*/ 1 h 446"/>
                  <a:gd name="T46" fmla="*/ 1 w 180"/>
                  <a:gd name="T47" fmla="*/ 1 h 446"/>
                  <a:gd name="T48" fmla="*/ 1 w 180"/>
                  <a:gd name="T49" fmla="*/ 1 h 446"/>
                  <a:gd name="T50" fmla="*/ 1 w 180"/>
                  <a:gd name="T51" fmla="*/ 1 h 446"/>
                  <a:gd name="T52" fmla="*/ 1 w 180"/>
                  <a:gd name="T53" fmla="*/ 1 h 446"/>
                  <a:gd name="T54" fmla="*/ 1 w 180"/>
                  <a:gd name="T55" fmla="*/ 1 h 446"/>
                  <a:gd name="T56" fmla="*/ 1 w 180"/>
                  <a:gd name="T57" fmla="*/ 1 h 446"/>
                  <a:gd name="T58" fmla="*/ 1 w 180"/>
                  <a:gd name="T59" fmla="*/ 1 h 446"/>
                  <a:gd name="T60" fmla="*/ 1 w 180"/>
                  <a:gd name="T61" fmla="*/ 1 h 446"/>
                  <a:gd name="T62" fmla="*/ 1 w 180"/>
                  <a:gd name="T63" fmla="*/ 1 h 446"/>
                  <a:gd name="T64" fmla="*/ 1 w 180"/>
                  <a:gd name="T65" fmla="*/ 1 h 446"/>
                  <a:gd name="T66" fmla="*/ 1 w 180"/>
                  <a:gd name="T67" fmla="*/ 1 h 446"/>
                  <a:gd name="T68" fmla="*/ 1 w 180"/>
                  <a:gd name="T69" fmla="*/ 1 h 446"/>
                  <a:gd name="T70" fmla="*/ 1 w 180"/>
                  <a:gd name="T71" fmla="*/ 1 h 446"/>
                  <a:gd name="T72" fmla="*/ 1 w 180"/>
                  <a:gd name="T73" fmla="*/ 1 h 446"/>
                  <a:gd name="T74" fmla="*/ 1 w 180"/>
                  <a:gd name="T75" fmla="*/ 1 h 446"/>
                  <a:gd name="T76" fmla="*/ 1 w 180"/>
                  <a:gd name="T77" fmla="*/ 1 h 446"/>
                  <a:gd name="T78" fmla="*/ 1 w 180"/>
                  <a:gd name="T79" fmla="*/ 1 h 446"/>
                  <a:gd name="T80" fmla="*/ 0 w 180"/>
                  <a:gd name="T81" fmla="*/ 1 h 4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0"/>
                  <a:gd name="T124" fmla="*/ 0 h 446"/>
                  <a:gd name="T125" fmla="*/ 180 w 180"/>
                  <a:gd name="T126" fmla="*/ 446 h 44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0" h="446">
                    <a:moveTo>
                      <a:pt x="0" y="14"/>
                    </a:moveTo>
                    <a:lnTo>
                      <a:pt x="19" y="11"/>
                    </a:lnTo>
                    <a:lnTo>
                      <a:pt x="38" y="10"/>
                    </a:lnTo>
                    <a:lnTo>
                      <a:pt x="57" y="8"/>
                    </a:lnTo>
                    <a:lnTo>
                      <a:pt x="76" y="7"/>
                    </a:lnTo>
                    <a:lnTo>
                      <a:pt x="95" y="4"/>
                    </a:lnTo>
                    <a:lnTo>
                      <a:pt x="114" y="3"/>
                    </a:lnTo>
                    <a:lnTo>
                      <a:pt x="133" y="1"/>
                    </a:lnTo>
                    <a:lnTo>
                      <a:pt x="152" y="0"/>
                    </a:lnTo>
                    <a:lnTo>
                      <a:pt x="159" y="106"/>
                    </a:lnTo>
                    <a:lnTo>
                      <a:pt x="165" y="213"/>
                    </a:lnTo>
                    <a:lnTo>
                      <a:pt x="172" y="320"/>
                    </a:lnTo>
                    <a:lnTo>
                      <a:pt x="180" y="426"/>
                    </a:lnTo>
                    <a:lnTo>
                      <a:pt x="174" y="427"/>
                    </a:lnTo>
                    <a:lnTo>
                      <a:pt x="167" y="429"/>
                    </a:lnTo>
                    <a:lnTo>
                      <a:pt x="160" y="431"/>
                    </a:lnTo>
                    <a:lnTo>
                      <a:pt x="153" y="433"/>
                    </a:lnTo>
                    <a:lnTo>
                      <a:pt x="146" y="434"/>
                    </a:lnTo>
                    <a:lnTo>
                      <a:pt x="139" y="436"/>
                    </a:lnTo>
                    <a:lnTo>
                      <a:pt x="133" y="437"/>
                    </a:lnTo>
                    <a:lnTo>
                      <a:pt x="126" y="440"/>
                    </a:lnTo>
                    <a:lnTo>
                      <a:pt x="118" y="441"/>
                    </a:lnTo>
                    <a:lnTo>
                      <a:pt x="109" y="441"/>
                    </a:lnTo>
                    <a:lnTo>
                      <a:pt x="101" y="442"/>
                    </a:lnTo>
                    <a:lnTo>
                      <a:pt x="93" y="443"/>
                    </a:lnTo>
                    <a:lnTo>
                      <a:pt x="85" y="444"/>
                    </a:lnTo>
                    <a:lnTo>
                      <a:pt x="77" y="444"/>
                    </a:lnTo>
                    <a:lnTo>
                      <a:pt x="68" y="446"/>
                    </a:lnTo>
                    <a:lnTo>
                      <a:pt x="59" y="446"/>
                    </a:lnTo>
                    <a:lnTo>
                      <a:pt x="51" y="442"/>
                    </a:lnTo>
                    <a:lnTo>
                      <a:pt x="42" y="439"/>
                    </a:lnTo>
                    <a:lnTo>
                      <a:pt x="34" y="435"/>
                    </a:lnTo>
                    <a:lnTo>
                      <a:pt x="26" y="433"/>
                    </a:lnTo>
                    <a:lnTo>
                      <a:pt x="28" y="413"/>
                    </a:lnTo>
                    <a:lnTo>
                      <a:pt x="27" y="364"/>
                    </a:lnTo>
                    <a:lnTo>
                      <a:pt x="25" y="293"/>
                    </a:lnTo>
                    <a:lnTo>
                      <a:pt x="21" y="214"/>
                    </a:lnTo>
                    <a:lnTo>
                      <a:pt x="17" y="136"/>
                    </a:lnTo>
                    <a:lnTo>
                      <a:pt x="11" y="69"/>
                    </a:lnTo>
                    <a:lnTo>
                      <a:pt x="5" y="25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AA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" name="Freeform 75"/>
              <p:cNvSpPr/>
              <p:nvPr/>
            </p:nvSpPr>
            <p:spPr bwMode="auto">
              <a:xfrm>
                <a:off x="4185" y="1606"/>
                <a:ext cx="83" cy="222"/>
              </a:xfrm>
              <a:custGeom>
                <a:avLst/>
                <a:gdLst>
                  <a:gd name="T0" fmla="*/ 0 w 166"/>
                  <a:gd name="T1" fmla="*/ 0 h 445"/>
                  <a:gd name="T2" fmla="*/ 1 w 166"/>
                  <a:gd name="T3" fmla="*/ 0 h 445"/>
                  <a:gd name="T4" fmla="*/ 1 w 166"/>
                  <a:gd name="T5" fmla="*/ 0 h 445"/>
                  <a:gd name="T6" fmla="*/ 1 w 166"/>
                  <a:gd name="T7" fmla="*/ 0 h 445"/>
                  <a:gd name="T8" fmla="*/ 1 w 166"/>
                  <a:gd name="T9" fmla="*/ 0 h 445"/>
                  <a:gd name="T10" fmla="*/ 1 w 166"/>
                  <a:gd name="T11" fmla="*/ 0 h 445"/>
                  <a:gd name="T12" fmla="*/ 1 w 166"/>
                  <a:gd name="T13" fmla="*/ 0 h 445"/>
                  <a:gd name="T14" fmla="*/ 1 w 166"/>
                  <a:gd name="T15" fmla="*/ 0 h 445"/>
                  <a:gd name="T16" fmla="*/ 1 w 166"/>
                  <a:gd name="T17" fmla="*/ 0 h 445"/>
                  <a:gd name="T18" fmla="*/ 1 w 166"/>
                  <a:gd name="T19" fmla="*/ 0 h 445"/>
                  <a:gd name="T20" fmla="*/ 1 w 166"/>
                  <a:gd name="T21" fmla="*/ 0 h 445"/>
                  <a:gd name="T22" fmla="*/ 1 w 166"/>
                  <a:gd name="T23" fmla="*/ 0 h 445"/>
                  <a:gd name="T24" fmla="*/ 1 w 166"/>
                  <a:gd name="T25" fmla="*/ 0 h 445"/>
                  <a:gd name="T26" fmla="*/ 1 w 166"/>
                  <a:gd name="T27" fmla="*/ 0 h 445"/>
                  <a:gd name="T28" fmla="*/ 1 w 166"/>
                  <a:gd name="T29" fmla="*/ 0 h 445"/>
                  <a:gd name="T30" fmla="*/ 1 w 166"/>
                  <a:gd name="T31" fmla="*/ 0 h 445"/>
                  <a:gd name="T32" fmla="*/ 1 w 166"/>
                  <a:gd name="T33" fmla="*/ 0 h 445"/>
                  <a:gd name="T34" fmla="*/ 1 w 166"/>
                  <a:gd name="T35" fmla="*/ 0 h 445"/>
                  <a:gd name="T36" fmla="*/ 1 w 166"/>
                  <a:gd name="T37" fmla="*/ 0 h 445"/>
                  <a:gd name="T38" fmla="*/ 1 w 166"/>
                  <a:gd name="T39" fmla="*/ 0 h 445"/>
                  <a:gd name="T40" fmla="*/ 1 w 166"/>
                  <a:gd name="T41" fmla="*/ 0 h 445"/>
                  <a:gd name="T42" fmla="*/ 1 w 166"/>
                  <a:gd name="T43" fmla="*/ 0 h 445"/>
                  <a:gd name="T44" fmla="*/ 1 w 166"/>
                  <a:gd name="T45" fmla="*/ 0 h 445"/>
                  <a:gd name="T46" fmla="*/ 1 w 166"/>
                  <a:gd name="T47" fmla="*/ 0 h 445"/>
                  <a:gd name="T48" fmla="*/ 1 w 166"/>
                  <a:gd name="T49" fmla="*/ 0 h 445"/>
                  <a:gd name="T50" fmla="*/ 1 w 166"/>
                  <a:gd name="T51" fmla="*/ 0 h 445"/>
                  <a:gd name="T52" fmla="*/ 1 w 166"/>
                  <a:gd name="T53" fmla="*/ 0 h 445"/>
                  <a:gd name="T54" fmla="*/ 1 w 166"/>
                  <a:gd name="T55" fmla="*/ 0 h 445"/>
                  <a:gd name="T56" fmla="*/ 1 w 166"/>
                  <a:gd name="T57" fmla="*/ 0 h 445"/>
                  <a:gd name="T58" fmla="*/ 1 w 166"/>
                  <a:gd name="T59" fmla="*/ 0 h 445"/>
                  <a:gd name="T60" fmla="*/ 1 w 166"/>
                  <a:gd name="T61" fmla="*/ 0 h 445"/>
                  <a:gd name="T62" fmla="*/ 1 w 166"/>
                  <a:gd name="T63" fmla="*/ 0 h 445"/>
                  <a:gd name="T64" fmla="*/ 1 w 166"/>
                  <a:gd name="T65" fmla="*/ 0 h 445"/>
                  <a:gd name="T66" fmla="*/ 1 w 166"/>
                  <a:gd name="T67" fmla="*/ 0 h 445"/>
                  <a:gd name="T68" fmla="*/ 1 w 166"/>
                  <a:gd name="T69" fmla="*/ 0 h 445"/>
                  <a:gd name="T70" fmla="*/ 1 w 166"/>
                  <a:gd name="T71" fmla="*/ 0 h 445"/>
                  <a:gd name="T72" fmla="*/ 1 w 166"/>
                  <a:gd name="T73" fmla="*/ 0 h 445"/>
                  <a:gd name="T74" fmla="*/ 1 w 166"/>
                  <a:gd name="T75" fmla="*/ 0 h 445"/>
                  <a:gd name="T76" fmla="*/ 1 w 166"/>
                  <a:gd name="T77" fmla="*/ 0 h 445"/>
                  <a:gd name="T78" fmla="*/ 1 w 166"/>
                  <a:gd name="T79" fmla="*/ 0 h 445"/>
                  <a:gd name="T80" fmla="*/ 0 w 166"/>
                  <a:gd name="T81" fmla="*/ 0 h 44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6"/>
                  <a:gd name="T124" fmla="*/ 0 h 445"/>
                  <a:gd name="T125" fmla="*/ 166 w 166"/>
                  <a:gd name="T126" fmla="*/ 445 h 44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6" h="445">
                    <a:moveTo>
                      <a:pt x="0" y="13"/>
                    </a:moveTo>
                    <a:lnTo>
                      <a:pt x="17" y="11"/>
                    </a:lnTo>
                    <a:lnTo>
                      <a:pt x="34" y="9"/>
                    </a:lnTo>
                    <a:lnTo>
                      <a:pt x="51" y="8"/>
                    </a:lnTo>
                    <a:lnTo>
                      <a:pt x="69" y="6"/>
                    </a:lnTo>
                    <a:lnTo>
                      <a:pt x="86" y="4"/>
                    </a:lnTo>
                    <a:lnTo>
                      <a:pt x="103" y="2"/>
                    </a:lnTo>
                    <a:lnTo>
                      <a:pt x="121" y="1"/>
                    </a:lnTo>
                    <a:lnTo>
                      <a:pt x="138" y="0"/>
                    </a:lnTo>
                    <a:lnTo>
                      <a:pt x="145" y="106"/>
                    </a:lnTo>
                    <a:lnTo>
                      <a:pt x="152" y="212"/>
                    </a:lnTo>
                    <a:lnTo>
                      <a:pt x="159" y="319"/>
                    </a:lnTo>
                    <a:lnTo>
                      <a:pt x="166" y="425"/>
                    </a:lnTo>
                    <a:lnTo>
                      <a:pt x="160" y="426"/>
                    </a:lnTo>
                    <a:lnTo>
                      <a:pt x="154" y="428"/>
                    </a:lnTo>
                    <a:lnTo>
                      <a:pt x="148" y="430"/>
                    </a:lnTo>
                    <a:lnTo>
                      <a:pt x="142" y="432"/>
                    </a:lnTo>
                    <a:lnTo>
                      <a:pt x="136" y="433"/>
                    </a:lnTo>
                    <a:lnTo>
                      <a:pt x="130" y="435"/>
                    </a:lnTo>
                    <a:lnTo>
                      <a:pt x="124" y="436"/>
                    </a:lnTo>
                    <a:lnTo>
                      <a:pt x="118" y="439"/>
                    </a:lnTo>
                    <a:lnTo>
                      <a:pt x="110" y="440"/>
                    </a:lnTo>
                    <a:lnTo>
                      <a:pt x="101" y="440"/>
                    </a:lnTo>
                    <a:lnTo>
                      <a:pt x="93" y="441"/>
                    </a:lnTo>
                    <a:lnTo>
                      <a:pt x="85" y="442"/>
                    </a:lnTo>
                    <a:lnTo>
                      <a:pt x="77" y="443"/>
                    </a:lnTo>
                    <a:lnTo>
                      <a:pt x="69" y="443"/>
                    </a:lnTo>
                    <a:lnTo>
                      <a:pt x="60" y="445"/>
                    </a:lnTo>
                    <a:lnTo>
                      <a:pt x="51" y="445"/>
                    </a:lnTo>
                    <a:lnTo>
                      <a:pt x="46" y="441"/>
                    </a:lnTo>
                    <a:lnTo>
                      <a:pt x="40" y="436"/>
                    </a:lnTo>
                    <a:lnTo>
                      <a:pt x="34" y="433"/>
                    </a:lnTo>
                    <a:lnTo>
                      <a:pt x="28" y="430"/>
                    </a:lnTo>
                    <a:lnTo>
                      <a:pt x="31" y="411"/>
                    </a:lnTo>
                    <a:lnTo>
                      <a:pt x="30" y="362"/>
                    </a:lnTo>
                    <a:lnTo>
                      <a:pt x="27" y="291"/>
                    </a:lnTo>
                    <a:lnTo>
                      <a:pt x="23" y="212"/>
                    </a:lnTo>
                    <a:lnTo>
                      <a:pt x="17" y="135"/>
                    </a:lnTo>
                    <a:lnTo>
                      <a:pt x="11" y="68"/>
                    </a:lnTo>
                    <a:lnTo>
                      <a:pt x="5" y="2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2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9" name="Freeform 76"/>
              <p:cNvSpPr/>
              <p:nvPr/>
            </p:nvSpPr>
            <p:spPr bwMode="auto">
              <a:xfrm>
                <a:off x="4190" y="1606"/>
                <a:ext cx="75" cy="222"/>
              </a:xfrm>
              <a:custGeom>
                <a:avLst/>
                <a:gdLst>
                  <a:gd name="T0" fmla="*/ 0 w 151"/>
                  <a:gd name="T1" fmla="*/ 0 h 445"/>
                  <a:gd name="T2" fmla="*/ 0 w 151"/>
                  <a:gd name="T3" fmla="*/ 0 h 445"/>
                  <a:gd name="T4" fmla="*/ 0 w 151"/>
                  <a:gd name="T5" fmla="*/ 0 h 445"/>
                  <a:gd name="T6" fmla="*/ 0 w 151"/>
                  <a:gd name="T7" fmla="*/ 0 h 445"/>
                  <a:gd name="T8" fmla="*/ 0 w 151"/>
                  <a:gd name="T9" fmla="*/ 0 h 445"/>
                  <a:gd name="T10" fmla="*/ 0 w 151"/>
                  <a:gd name="T11" fmla="*/ 0 h 445"/>
                  <a:gd name="T12" fmla="*/ 0 w 151"/>
                  <a:gd name="T13" fmla="*/ 0 h 445"/>
                  <a:gd name="T14" fmla="*/ 0 w 151"/>
                  <a:gd name="T15" fmla="*/ 0 h 445"/>
                  <a:gd name="T16" fmla="*/ 0 w 151"/>
                  <a:gd name="T17" fmla="*/ 0 h 445"/>
                  <a:gd name="T18" fmla="*/ 0 w 151"/>
                  <a:gd name="T19" fmla="*/ 0 h 445"/>
                  <a:gd name="T20" fmla="*/ 0 w 151"/>
                  <a:gd name="T21" fmla="*/ 0 h 445"/>
                  <a:gd name="T22" fmla="*/ 0 w 151"/>
                  <a:gd name="T23" fmla="*/ 0 h 445"/>
                  <a:gd name="T24" fmla="*/ 0 w 151"/>
                  <a:gd name="T25" fmla="*/ 0 h 445"/>
                  <a:gd name="T26" fmla="*/ 0 w 151"/>
                  <a:gd name="T27" fmla="*/ 0 h 445"/>
                  <a:gd name="T28" fmla="*/ 0 w 151"/>
                  <a:gd name="T29" fmla="*/ 0 h 445"/>
                  <a:gd name="T30" fmla="*/ 0 w 151"/>
                  <a:gd name="T31" fmla="*/ 0 h 445"/>
                  <a:gd name="T32" fmla="*/ 0 w 151"/>
                  <a:gd name="T33" fmla="*/ 0 h 445"/>
                  <a:gd name="T34" fmla="*/ 0 w 151"/>
                  <a:gd name="T35" fmla="*/ 0 h 445"/>
                  <a:gd name="T36" fmla="*/ 0 w 151"/>
                  <a:gd name="T37" fmla="*/ 0 h 445"/>
                  <a:gd name="T38" fmla="*/ 0 w 151"/>
                  <a:gd name="T39" fmla="*/ 0 h 445"/>
                  <a:gd name="T40" fmla="*/ 0 w 151"/>
                  <a:gd name="T41" fmla="*/ 0 h 445"/>
                  <a:gd name="T42" fmla="*/ 0 w 151"/>
                  <a:gd name="T43" fmla="*/ 0 h 445"/>
                  <a:gd name="T44" fmla="*/ 0 w 151"/>
                  <a:gd name="T45" fmla="*/ 0 h 445"/>
                  <a:gd name="T46" fmla="*/ 0 w 151"/>
                  <a:gd name="T47" fmla="*/ 0 h 445"/>
                  <a:gd name="T48" fmla="*/ 0 w 151"/>
                  <a:gd name="T49" fmla="*/ 0 h 445"/>
                  <a:gd name="T50" fmla="*/ 0 w 151"/>
                  <a:gd name="T51" fmla="*/ 0 h 445"/>
                  <a:gd name="T52" fmla="*/ 0 w 151"/>
                  <a:gd name="T53" fmla="*/ 0 h 445"/>
                  <a:gd name="T54" fmla="*/ 0 w 151"/>
                  <a:gd name="T55" fmla="*/ 0 h 445"/>
                  <a:gd name="T56" fmla="*/ 0 w 151"/>
                  <a:gd name="T57" fmla="*/ 0 h 445"/>
                  <a:gd name="T58" fmla="*/ 0 w 151"/>
                  <a:gd name="T59" fmla="*/ 0 h 445"/>
                  <a:gd name="T60" fmla="*/ 0 w 151"/>
                  <a:gd name="T61" fmla="*/ 0 h 445"/>
                  <a:gd name="T62" fmla="*/ 0 w 151"/>
                  <a:gd name="T63" fmla="*/ 0 h 445"/>
                  <a:gd name="T64" fmla="*/ 0 w 151"/>
                  <a:gd name="T65" fmla="*/ 0 h 445"/>
                  <a:gd name="T66" fmla="*/ 0 w 151"/>
                  <a:gd name="T67" fmla="*/ 0 h 445"/>
                  <a:gd name="T68" fmla="*/ 0 w 151"/>
                  <a:gd name="T69" fmla="*/ 0 h 445"/>
                  <a:gd name="T70" fmla="*/ 0 w 151"/>
                  <a:gd name="T71" fmla="*/ 0 h 445"/>
                  <a:gd name="T72" fmla="*/ 0 w 151"/>
                  <a:gd name="T73" fmla="*/ 0 h 445"/>
                  <a:gd name="T74" fmla="*/ 0 w 151"/>
                  <a:gd name="T75" fmla="*/ 0 h 445"/>
                  <a:gd name="T76" fmla="*/ 0 w 151"/>
                  <a:gd name="T77" fmla="*/ 0 h 445"/>
                  <a:gd name="T78" fmla="*/ 0 w 151"/>
                  <a:gd name="T79" fmla="*/ 0 h 445"/>
                  <a:gd name="T80" fmla="*/ 0 w 151"/>
                  <a:gd name="T81" fmla="*/ 0 h 44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1"/>
                  <a:gd name="T124" fmla="*/ 0 h 445"/>
                  <a:gd name="T125" fmla="*/ 151 w 151"/>
                  <a:gd name="T126" fmla="*/ 445 h 44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1" h="445">
                    <a:moveTo>
                      <a:pt x="0" y="13"/>
                    </a:moveTo>
                    <a:lnTo>
                      <a:pt x="16" y="11"/>
                    </a:lnTo>
                    <a:lnTo>
                      <a:pt x="31" y="9"/>
                    </a:lnTo>
                    <a:lnTo>
                      <a:pt x="47" y="8"/>
                    </a:lnTo>
                    <a:lnTo>
                      <a:pt x="62" y="6"/>
                    </a:lnTo>
                    <a:lnTo>
                      <a:pt x="77" y="4"/>
                    </a:lnTo>
                    <a:lnTo>
                      <a:pt x="92" y="3"/>
                    </a:lnTo>
                    <a:lnTo>
                      <a:pt x="107" y="1"/>
                    </a:lnTo>
                    <a:lnTo>
                      <a:pt x="122" y="0"/>
                    </a:lnTo>
                    <a:lnTo>
                      <a:pt x="130" y="106"/>
                    </a:lnTo>
                    <a:lnTo>
                      <a:pt x="137" y="213"/>
                    </a:lnTo>
                    <a:lnTo>
                      <a:pt x="144" y="319"/>
                    </a:lnTo>
                    <a:lnTo>
                      <a:pt x="151" y="426"/>
                    </a:lnTo>
                    <a:lnTo>
                      <a:pt x="146" y="427"/>
                    </a:lnTo>
                    <a:lnTo>
                      <a:pt x="140" y="428"/>
                    </a:lnTo>
                    <a:lnTo>
                      <a:pt x="136" y="431"/>
                    </a:lnTo>
                    <a:lnTo>
                      <a:pt x="130" y="432"/>
                    </a:lnTo>
                    <a:lnTo>
                      <a:pt x="125" y="434"/>
                    </a:lnTo>
                    <a:lnTo>
                      <a:pt x="120" y="435"/>
                    </a:lnTo>
                    <a:lnTo>
                      <a:pt x="115" y="438"/>
                    </a:lnTo>
                    <a:lnTo>
                      <a:pt x="109" y="439"/>
                    </a:lnTo>
                    <a:lnTo>
                      <a:pt x="101" y="440"/>
                    </a:lnTo>
                    <a:lnTo>
                      <a:pt x="92" y="440"/>
                    </a:lnTo>
                    <a:lnTo>
                      <a:pt x="84" y="441"/>
                    </a:lnTo>
                    <a:lnTo>
                      <a:pt x="76" y="442"/>
                    </a:lnTo>
                    <a:lnTo>
                      <a:pt x="68" y="443"/>
                    </a:lnTo>
                    <a:lnTo>
                      <a:pt x="60" y="443"/>
                    </a:lnTo>
                    <a:lnTo>
                      <a:pt x="51" y="445"/>
                    </a:lnTo>
                    <a:lnTo>
                      <a:pt x="42" y="445"/>
                    </a:lnTo>
                    <a:lnTo>
                      <a:pt x="38" y="440"/>
                    </a:lnTo>
                    <a:lnTo>
                      <a:pt x="34" y="436"/>
                    </a:lnTo>
                    <a:lnTo>
                      <a:pt x="31" y="433"/>
                    </a:lnTo>
                    <a:lnTo>
                      <a:pt x="28" y="428"/>
                    </a:lnTo>
                    <a:lnTo>
                      <a:pt x="30" y="410"/>
                    </a:lnTo>
                    <a:lnTo>
                      <a:pt x="30" y="360"/>
                    </a:lnTo>
                    <a:lnTo>
                      <a:pt x="28" y="291"/>
                    </a:lnTo>
                    <a:lnTo>
                      <a:pt x="23" y="212"/>
                    </a:lnTo>
                    <a:lnTo>
                      <a:pt x="17" y="134"/>
                    </a:lnTo>
                    <a:lnTo>
                      <a:pt x="11" y="68"/>
                    </a:lnTo>
                    <a:lnTo>
                      <a:pt x="6" y="2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7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0" name="Freeform 77"/>
              <p:cNvSpPr/>
              <p:nvPr/>
            </p:nvSpPr>
            <p:spPr bwMode="auto">
              <a:xfrm>
                <a:off x="4195" y="1607"/>
                <a:ext cx="67" cy="221"/>
              </a:xfrm>
              <a:custGeom>
                <a:avLst/>
                <a:gdLst>
                  <a:gd name="T0" fmla="*/ 0 w 135"/>
                  <a:gd name="T1" fmla="*/ 0 h 444"/>
                  <a:gd name="T2" fmla="*/ 0 w 135"/>
                  <a:gd name="T3" fmla="*/ 0 h 444"/>
                  <a:gd name="T4" fmla="*/ 0 w 135"/>
                  <a:gd name="T5" fmla="*/ 0 h 444"/>
                  <a:gd name="T6" fmla="*/ 0 w 135"/>
                  <a:gd name="T7" fmla="*/ 0 h 444"/>
                  <a:gd name="T8" fmla="*/ 0 w 135"/>
                  <a:gd name="T9" fmla="*/ 0 h 444"/>
                  <a:gd name="T10" fmla="*/ 0 w 135"/>
                  <a:gd name="T11" fmla="*/ 0 h 444"/>
                  <a:gd name="T12" fmla="*/ 0 w 135"/>
                  <a:gd name="T13" fmla="*/ 0 h 444"/>
                  <a:gd name="T14" fmla="*/ 0 w 135"/>
                  <a:gd name="T15" fmla="*/ 0 h 444"/>
                  <a:gd name="T16" fmla="*/ 0 w 135"/>
                  <a:gd name="T17" fmla="*/ 0 h 444"/>
                  <a:gd name="T18" fmla="*/ 0 w 135"/>
                  <a:gd name="T19" fmla="*/ 0 h 444"/>
                  <a:gd name="T20" fmla="*/ 0 w 135"/>
                  <a:gd name="T21" fmla="*/ 0 h 444"/>
                  <a:gd name="T22" fmla="*/ 0 w 135"/>
                  <a:gd name="T23" fmla="*/ 0 h 444"/>
                  <a:gd name="T24" fmla="*/ 0 w 135"/>
                  <a:gd name="T25" fmla="*/ 0 h 444"/>
                  <a:gd name="T26" fmla="*/ 0 w 135"/>
                  <a:gd name="T27" fmla="*/ 0 h 444"/>
                  <a:gd name="T28" fmla="*/ 0 w 135"/>
                  <a:gd name="T29" fmla="*/ 0 h 444"/>
                  <a:gd name="T30" fmla="*/ 0 w 135"/>
                  <a:gd name="T31" fmla="*/ 0 h 444"/>
                  <a:gd name="T32" fmla="*/ 0 w 135"/>
                  <a:gd name="T33" fmla="*/ 0 h 444"/>
                  <a:gd name="T34" fmla="*/ 0 w 135"/>
                  <a:gd name="T35" fmla="*/ 0 h 444"/>
                  <a:gd name="T36" fmla="*/ 0 w 135"/>
                  <a:gd name="T37" fmla="*/ 0 h 444"/>
                  <a:gd name="T38" fmla="*/ 0 w 135"/>
                  <a:gd name="T39" fmla="*/ 0 h 444"/>
                  <a:gd name="T40" fmla="*/ 0 w 135"/>
                  <a:gd name="T41" fmla="*/ 0 h 444"/>
                  <a:gd name="T42" fmla="*/ 0 w 135"/>
                  <a:gd name="T43" fmla="*/ 0 h 444"/>
                  <a:gd name="T44" fmla="*/ 0 w 135"/>
                  <a:gd name="T45" fmla="*/ 0 h 444"/>
                  <a:gd name="T46" fmla="*/ 0 w 135"/>
                  <a:gd name="T47" fmla="*/ 0 h 444"/>
                  <a:gd name="T48" fmla="*/ 0 w 135"/>
                  <a:gd name="T49" fmla="*/ 0 h 444"/>
                  <a:gd name="T50" fmla="*/ 0 w 135"/>
                  <a:gd name="T51" fmla="*/ 0 h 444"/>
                  <a:gd name="T52" fmla="*/ 0 w 135"/>
                  <a:gd name="T53" fmla="*/ 0 h 444"/>
                  <a:gd name="T54" fmla="*/ 0 w 135"/>
                  <a:gd name="T55" fmla="*/ 0 h 444"/>
                  <a:gd name="T56" fmla="*/ 0 w 135"/>
                  <a:gd name="T57" fmla="*/ 0 h 444"/>
                  <a:gd name="T58" fmla="*/ 0 w 135"/>
                  <a:gd name="T59" fmla="*/ 0 h 444"/>
                  <a:gd name="T60" fmla="*/ 0 w 135"/>
                  <a:gd name="T61" fmla="*/ 0 h 444"/>
                  <a:gd name="T62" fmla="*/ 0 w 135"/>
                  <a:gd name="T63" fmla="*/ 0 h 444"/>
                  <a:gd name="T64" fmla="*/ 0 w 135"/>
                  <a:gd name="T65" fmla="*/ 0 h 444"/>
                  <a:gd name="T66" fmla="*/ 0 w 135"/>
                  <a:gd name="T67" fmla="*/ 0 h 444"/>
                  <a:gd name="T68" fmla="*/ 0 w 135"/>
                  <a:gd name="T69" fmla="*/ 0 h 444"/>
                  <a:gd name="T70" fmla="*/ 0 w 135"/>
                  <a:gd name="T71" fmla="*/ 0 h 444"/>
                  <a:gd name="T72" fmla="*/ 0 w 135"/>
                  <a:gd name="T73" fmla="*/ 0 h 444"/>
                  <a:gd name="T74" fmla="*/ 0 w 135"/>
                  <a:gd name="T75" fmla="*/ 0 h 444"/>
                  <a:gd name="T76" fmla="*/ 0 w 135"/>
                  <a:gd name="T77" fmla="*/ 0 h 444"/>
                  <a:gd name="T78" fmla="*/ 0 w 135"/>
                  <a:gd name="T79" fmla="*/ 0 h 444"/>
                  <a:gd name="T80" fmla="*/ 0 w 135"/>
                  <a:gd name="T81" fmla="*/ 0 h 44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5"/>
                  <a:gd name="T124" fmla="*/ 0 h 444"/>
                  <a:gd name="T125" fmla="*/ 135 w 135"/>
                  <a:gd name="T126" fmla="*/ 444 h 44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5" h="444">
                    <a:moveTo>
                      <a:pt x="0" y="12"/>
                    </a:moveTo>
                    <a:lnTo>
                      <a:pt x="14" y="10"/>
                    </a:lnTo>
                    <a:lnTo>
                      <a:pt x="27" y="9"/>
                    </a:lnTo>
                    <a:lnTo>
                      <a:pt x="40" y="7"/>
                    </a:lnTo>
                    <a:lnTo>
                      <a:pt x="54" y="6"/>
                    </a:lnTo>
                    <a:lnTo>
                      <a:pt x="67" y="5"/>
                    </a:lnTo>
                    <a:lnTo>
                      <a:pt x="81" y="2"/>
                    </a:lnTo>
                    <a:lnTo>
                      <a:pt x="93" y="1"/>
                    </a:lnTo>
                    <a:lnTo>
                      <a:pt x="107" y="0"/>
                    </a:lnTo>
                    <a:lnTo>
                      <a:pt x="114" y="106"/>
                    </a:lnTo>
                    <a:lnTo>
                      <a:pt x="121" y="212"/>
                    </a:lnTo>
                    <a:lnTo>
                      <a:pt x="128" y="319"/>
                    </a:lnTo>
                    <a:lnTo>
                      <a:pt x="135" y="425"/>
                    </a:lnTo>
                    <a:lnTo>
                      <a:pt x="130" y="426"/>
                    </a:lnTo>
                    <a:lnTo>
                      <a:pt x="127" y="429"/>
                    </a:lnTo>
                    <a:lnTo>
                      <a:pt x="122" y="430"/>
                    </a:lnTo>
                    <a:lnTo>
                      <a:pt x="118" y="431"/>
                    </a:lnTo>
                    <a:lnTo>
                      <a:pt x="113" y="433"/>
                    </a:lnTo>
                    <a:lnTo>
                      <a:pt x="110" y="434"/>
                    </a:lnTo>
                    <a:lnTo>
                      <a:pt x="105" y="437"/>
                    </a:lnTo>
                    <a:lnTo>
                      <a:pt x="100" y="438"/>
                    </a:lnTo>
                    <a:lnTo>
                      <a:pt x="92" y="439"/>
                    </a:lnTo>
                    <a:lnTo>
                      <a:pt x="83" y="439"/>
                    </a:lnTo>
                    <a:lnTo>
                      <a:pt x="75" y="440"/>
                    </a:lnTo>
                    <a:lnTo>
                      <a:pt x="67" y="441"/>
                    </a:lnTo>
                    <a:lnTo>
                      <a:pt x="59" y="442"/>
                    </a:lnTo>
                    <a:lnTo>
                      <a:pt x="51" y="442"/>
                    </a:lnTo>
                    <a:lnTo>
                      <a:pt x="42" y="444"/>
                    </a:lnTo>
                    <a:lnTo>
                      <a:pt x="33" y="444"/>
                    </a:lnTo>
                    <a:lnTo>
                      <a:pt x="32" y="439"/>
                    </a:lnTo>
                    <a:lnTo>
                      <a:pt x="30" y="434"/>
                    </a:lnTo>
                    <a:lnTo>
                      <a:pt x="29" y="430"/>
                    </a:lnTo>
                    <a:lnTo>
                      <a:pt x="28" y="425"/>
                    </a:lnTo>
                    <a:lnTo>
                      <a:pt x="31" y="407"/>
                    </a:lnTo>
                    <a:lnTo>
                      <a:pt x="30" y="357"/>
                    </a:lnTo>
                    <a:lnTo>
                      <a:pt x="28" y="288"/>
                    </a:lnTo>
                    <a:lnTo>
                      <a:pt x="23" y="210"/>
                    </a:lnTo>
                    <a:lnTo>
                      <a:pt x="17" y="133"/>
                    </a:lnTo>
                    <a:lnTo>
                      <a:pt x="12" y="66"/>
                    </a:lnTo>
                    <a:lnTo>
                      <a:pt x="6" y="2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B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1" name="Freeform 78"/>
              <p:cNvSpPr/>
              <p:nvPr/>
            </p:nvSpPr>
            <p:spPr bwMode="auto">
              <a:xfrm>
                <a:off x="4200" y="1607"/>
                <a:ext cx="60" cy="221"/>
              </a:xfrm>
              <a:custGeom>
                <a:avLst/>
                <a:gdLst>
                  <a:gd name="T0" fmla="*/ 0 w 120"/>
                  <a:gd name="T1" fmla="*/ 0 h 444"/>
                  <a:gd name="T2" fmla="*/ 1 w 120"/>
                  <a:gd name="T3" fmla="*/ 0 h 444"/>
                  <a:gd name="T4" fmla="*/ 1 w 120"/>
                  <a:gd name="T5" fmla="*/ 0 h 444"/>
                  <a:gd name="T6" fmla="*/ 1 w 120"/>
                  <a:gd name="T7" fmla="*/ 0 h 444"/>
                  <a:gd name="T8" fmla="*/ 1 w 120"/>
                  <a:gd name="T9" fmla="*/ 0 h 444"/>
                  <a:gd name="T10" fmla="*/ 1 w 120"/>
                  <a:gd name="T11" fmla="*/ 0 h 444"/>
                  <a:gd name="T12" fmla="*/ 1 w 120"/>
                  <a:gd name="T13" fmla="*/ 0 h 444"/>
                  <a:gd name="T14" fmla="*/ 1 w 120"/>
                  <a:gd name="T15" fmla="*/ 0 h 444"/>
                  <a:gd name="T16" fmla="*/ 1 w 120"/>
                  <a:gd name="T17" fmla="*/ 0 h 444"/>
                  <a:gd name="T18" fmla="*/ 1 w 120"/>
                  <a:gd name="T19" fmla="*/ 0 h 444"/>
                  <a:gd name="T20" fmla="*/ 1 w 120"/>
                  <a:gd name="T21" fmla="*/ 0 h 444"/>
                  <a:gd name="T22" fmla="*/ 1 w 120"/>
                  <a:gd name="T23" fmla="*/ 0 h 444"/>
                  <a:gd name="T24" fmla="*/ 1 w 120"/>
                  <a:gd name="T25" fmla="*/ 0 h 444"/>
                  <a:gd name="T26" fmla="*/ 1 w 120"/>
                  <a:gd name="T27" fmla="*/ 0 h 444"/>
                  <a:gd name="T28" fmla="*/ 1 w 120"/>
                  <a:gd name="T29" fmla="*/ 0 h 444"/>
                  <a:gd name="T30" fmla="*/ 1 w 120"/>
                  <a:gd name="T31" fmla="*/ 0 h 444"/>
                  <a:gd name="T32" fmla="*/ 1 w 120"/>
                  <a:gd name="T33" fmla="*/ 0 h 444"/>
                  <a:gd name="T34" fmla="*/ 1 w 120"/>
                  <a:gd name="T35" fmla="*/ 0 h 444"/>
                  <a:gd name="T36" fmla="*/ 1 w 120"/>
                  <a:gd name="T37" fmla="*/ 0 h 444"/>
                  <a:gd name="T38" fmla="*/ 1 w 120"/>
                  <a:gd name="T39" fmla="*/ 0 h 444"/>
                  <a:gd name="T40" fmla="*/ 1 w 120"/>
                  <a:gd name="T41" fmla="*/ 0 h 444"/>
                  <a:gd name="T42" fmla="*/ 1 w 120"/>
                  <a:gd name="T43" fmla="*/ 0 h 444"/>
                  <a:gd name="T44" fmla="*/ 1 w 120"/>
                  <a:gd name="T45" fmla="*/ 0 h 444"/>
                  <a:gd name="T46" fmla="*/ 1 w 120"/>
                  <a:gd name="T47" fmla="*/ 0 h 444"/>
                  <a:gd name="T48" fmla="*/ 1 w 120"/>
                  <a:gd name="T49" fmla="*/ 0 h 444"/>
                  <a:gd name="T50" fmla="*/ 1 w 120"/>
                  <a:gd name="T51" fmla="*/ 0 h 444"/>
                  <a:gd name="T52" fmla="*/ 1 w 120"/>
                  <a:gd name="T53" fmla="*/ 0 h 444"/>
                  <a:gd name="T54" fmla="*/ 1 w 120"/>
                  <a:gd name="T55" fmla="*/ 0 h 444"/>
                  <a:gd name="T56" fmla="*/ 1 w 120"/>
                  <a:gd name="T57" fmla="*/ 0 h 444"/>
                  <a:gd name="T58" fmla="*/ 1 w 120"/>
                  <a:gd name="T59" fmla="*/ 0 h 444"/>
                  <a:gd name="T60" fmla="*/ 1 w 120"/>
                  <a:gd name="T61" fmla="*/ 0 h 444"/>
                  <a:gd name="T62" fmla="*/ 1 w 120"/>
                  <a:gd name="T63" fmla="*/ 0 h 444"/>
                  <a:gd name="T64" fmla="*/ 1 w 120"/>
                  <a:gd name="T65" fmla="*/ 0 h 444"/>
                  <a:gd name="T66" fmla="*/ 1 w 120"/>
                  <a:gd name="T67" fmla="*/ 0 h 444"/>
                  <a:gd name="T68" fmla="*/ 1 w 120"/>
                  <a:gd name="T69" fmla="*/ 0 h 444"/>
                  <a:gd name="T70" fmla="*/ 1 w 120"/>
                  <a:gd name="T71" fmla="*/ 0 h 444"/>
                  <a:gd name="T72" fmla="*/ 0 w 120"/>
                  <a:gd name="T73" fmla="*/ 0 h 4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0"/>
                  <a:gd name="T112" fmla="*/ 0 h 444"/>
                  <a:gd name="T113" fmla="*/ 120 w 120"/>
                  <a:gd name="T114" fmla="*/ 444 h 44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0" h="444">
                    <a:moveTo>
                      <a:pt x="0" y="12"/>
                    </a:moveTo>
                    <a:lnTo>
                      <a:pt x="11" y="10"/>
                    </a:lnTo>
                    <a:lnTo>
                      <a:pt x="22" y="9"/>
                    </a:lnTo>
                    <a:lnTo>
                      <a:pt x="34" y="8"/>
                    </a:lnTo>
                    <a:lnTo>
                      <a:pt x="45" y="6"/>
                    </a:lnTo>
                    <a:lnTo>
                      <a:pt x="57" y="5"/>
                    </a:lnTo>
                    <a:lnTo>
                      <a:pt x="68" y="3"/>
                    </a:lnTo>
                    <a:lnTo>
                      <a:pt x="80" y="1"/>
                    </a:lnTo>
                    <a:lnTo>
                      <a:pt x="91" y="0"/>
                    </a:lnTo>
                    <a:lnTo>
                      <a:pt x="98" y="106"/>
                    </a:lnTo>
                    <a:lnTo>
                      <a:pt x="105" y="212"/>
                    </a:lnTo>
                    <a:lnTo>
                      <a:pt x="112" y="319"/>
                    </a:lnTo>
                    <a:lnTo>
                      <a:pt x="120" y="425"/>
                    </a:lnTo>
                    <a:lnTo>
                      <a:pt x="112" y="429"/>
                    </a:lnTo>
                    <a:lnTo>
                      <a:pt x="105" y="432"/>
                    </a:lnTo>
                    <a:lnTo>
                      <a:pt x="97" y="435"/>
                    </a:lnTo>
                    <a:lnTo>
                      <a:pt x="90" y="438"/>
                    </a:lnTo>
                    <a:lnTo>
                      <a:pt x="82" y="439"/>
                    </a:lnTo>
                    <a:lnTo>
                      <a:pt x="73" y="439"/>
                    </a:lnTo>
                    <a:lnTo>
                      <a:pt x="65" y="440"/>
                    </a:lnTo>
                    <a:lnTo>
                      <a:pt x="57" y="441"/>
                    </a:lnTo>
                    <a:lnTo>
                      <a:pt x="49" y="442"/>
                    </a:lnTo>
                    <a:lnTo>
                      <a:pt x="41" y="442"/>
                    </a:lnTo>
                    <a:lnTo>
                      <a:pt x="32" y="444"/>
                    </a:lnTo>
                    <a:lnTo>
                      <a:pt x="23" y="444"/>
                    </a:lnTo>
                    <a:lnTo>
                      <a:pt x="25" y="439"/>
                    </a:lnTo>
                    <a:lnTo>
                      <a:pt x="26" y="433"/>
                    </a:lnTo>
                    <a:lnTo>
                      <a:pt x="26" y="429"/>
                    </a:lnTo>
                    <a:lnTo>
                      <a:pt x="27" y="424"/>
                    </a:lnTo>
                    <a:lnTo>
                      <a:pt x="30" y="406"/>
                    </a:lnTo>
                    <a:lnTo>
                      <a:pt x="30" y="357"/>
                    </a:lnTo>
                    <a:lnTo>
                      <a:pt x="28" y="288"/>
                    </a:lnTo>
                    <a:lnTo>
                      <a:pt x="23" y="209"/>
                    </a:lnTo>
                    <a:lnTo>
                      <a:pt x="18" y="131"/>
                    </a:lnTo>
                    <a:lnTo>
                      <a:pt x="12" y="66"/>
                    </a:lnTo>
                    <a:lnTo>
                      <a:pt x="5" y="2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48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2" name="Freeform 79"/>
              <p:cNvSpPr/>
              <p:nvPr/>
            </p:nvSpPr>
            <p:spPr bwMode="auto">
              <a:xfrm>
                <a:off x="4204" y="1607"/>
                <a:ext cx="52" cy="221"/>
              </a:xfrm>
              <a:custGeom>
                <a:avLst/>
                <a:gdLst>
                  <a:gd name="T0" fmla="*/ 0 w 104"/>
                  <a:gd name="T1" fmla="*/ 0 h 443"/>
                  <a:gd name="T2" fmla="*/ 1 w 104"/>
                  <a:gd name="T3" fmla="*/ 0 h 443"/>
                  <a:gd name="T4" fmla="*/ 1 w 104"/>
                  <a:gd name="T5" fmla="*/ 0 h 443"/>
                  <a:gd name="T6" fmla="*/ 1 w 104"/>
                  <a:gd name="T7" fmla="*/ 0 h 443"/>
                  <a:gd name="T8" fmla="*/ 1 w 104"/>
                  <a:gd name="T9" fmla="*/ 0 h 443"/>
                  <a:gd name="T10" fmla="*/ 1 w 104"/>
                  <a:gd name="T11" fmla="*/ 0 h 443"/>
                  <a:gd name="T12" fmla="*/ 1 w 104"/>
                  <a:gd name="T13" fmla="*/ 0 h 443"/>
                  <a:gd name="T14" fmla="*/ 1 w 104"/>
                  <a:gd name="T15" fmla="*/ 0 h 443"/>
                  <a:gd name="T16" fmla="*/ 1 w 104"/>
                  <a:gd name="T17" fmla="*/ 0 h 443"/>
                  <a:gd name="T18" fmla="*/ 1 w 104"/>
                  <a:gd name="T19" fmla="*/ 0 h 443"/>
                  <a:gd name="T20" fmla="*/ 1 w 104"/>
                  <a:gd name="T21" fmla="*/ 0 h 443"/>
                  <a:gd name="T22" fmla="*/ 1 w 104"/>
                  <a:gd name="T23" fmla="*/ 0 h 443"/>
                  <a:gd name="T24" fmla="*/ 1 w 104"/>
                  <a:gd name="T25" fmla="*/ 0 h 443"/>
                  <a:gd name="T26" fmla="*/ 1 w 104"/>
                  <a:gd name="T27" fmla="*/ 0 h 443"/>
                  <a:gd name="T28" fmla="*/ 1 w 104"/>
                  <a:gd name="T29" fmla="*/ 0 h 443"/>
                  <a:gd name="T30" fmla="*/ 1 w 104"/>
                  <a:gd name="T31" fmla="*/ 0 h 443"/>
                  <a:gd name="T32" fmla="*/ 1 w 104"/>
                  <a:gd name="T33" fmla="*/ 0 h 443"/>
                  <a:gd name="T34" fmla="*/ 1 w 104"/>
                  <a:gd name="T35" fmla="*/ 0 h 443"/>
                  <a:gd name="T36" fmla="*/ 1 w 104"/>
                  <a:gd name="T37" fmla="*/ 0 h 443"/>
                  <a:gd name="T38" fmla="*/ 1 w 104"/>
                  <a:gd name="T39" fmla="*/ 0 h 443"/>
                  <a:gd name="T40" fmla="*/ 1 w 104"/>
                  <a:gd name="T41" fmla="*/ 0 h 443"/>
                  <a:gd name="T42" fmla="*/ 1 w 104"/>
                  <a:gd name="T43" fmla="*/ 0 h 443"/>
                  <a:gd name="T44" fmla="*/ 1 w 104"/>
                  <a:gd name="T45" fmla="*/ 0 h 443"/>
                  <a:gd name="T46" fmla="*/ 1 w 104"/>
                  <a:gd name="T47" fmla="*/ 0 h 443"/>
                  <a:gd name="T48" fmla="*/ 1 w 104"/>
                  <a:gd name="T49" fmla="*/ 0 h 443"/>
                  <a:gd name="T50" fmla="*/ 1 w 104"/>
                  <a:gd name="T51" fmla="*/ 0 h 443"/>
                  <a:gd name="T52" fmla="*/ 1 w 104"/>
                  <a:gd name="T53" fmla="*/ 0 h 443"/>
                  <a:gd name="T54" fmla="*/ 1 w 104"/>
                  <a:gd name="T55" fmla="*/ 0 h 443"/>
                  <a:gd name="T56" fmla="*/ 1 w 104"/>
                  <a:gd name="T57" fmla="*/ 0 h 443"/>
                  <a:gd name="T58" fmla="*/ 1 w 104"/>
                  <a:gd name="T59" fmla="*/ 0 h 443"/>
                  <a:gd name="T60" fmla="*/ 1 w 104"/>
                  <a:gd name="T61" fmla="*/ 0 h 443"/>
                  <a:gd name="T62" fmla="*/ 1 w 104"/>
                  <a:gd name="T63" fmla="*/ 0 h 443"/>
                  <a:gd name="T64" fmla="*/ 1 w 104"/>
                  <a:gd name="T65" fmla="*/ 0 h 443"/>
                  <a:gd name="T66" fmla="*/ 1 w 104"/>
                  <a:gd name="T67" fmla="*/ 0 h 443"/>
                  <a:gd name="T68" fmla="*/ 1 w 104"/>
                  <a:gd name="T69" fmla="*/ 0 h 443"/>
                  <a:gd name="T70" fmla="*/ 1 w 104"/>
                  <a:gd name="T71" fmla="*/ 0 h 443"/>
                  <a:gd name="T72" fmla="*/ 0 w 104"/>
                  <a:gd name="T73" fmla="*/ 0 h 44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4"/>
                  <a:gd name="T112" fmla="*/ 0 h 443"/>
                  <a:gd name="T113" fmla="*/ 104 w 104"/>
                  <a:gd name="T114" fmla="*/ 443 h 44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4" h="443">
                    <a:moveTo>
                      <a:pt x="0" y="12"/>
                    </a:moveTo>
                    <a:lnTo>
                      <a:pt x="9" y="11"/>
                    </a:lnTo>
                    <a:lnTo>
                      <a:pt x="19" y="8"/>
                    </a:lnTo>
                    <a:lnTo>
                      <a:pt x="28" y="7"/>
                    </a:lnTo>
                    <a:lnTo>
                      <a:pt x="38" y="6"/>
                    </a:lnTo>
                    <a:lnTo>
                      <a:pt x="47" y="4"/>
                    </a:lnTo>
                    <a:lnTo>
                      <a:pt x="57" y="2"/>
                    </a:lnTo>
                    <a:lnTo>
                      <a:pt x="66" y="1"/>
                    </a:lnTo>
                    <a:lnTo>
                      <a:pt x="76" y="0"/>
                    </a:lnTo>
                    <a:lnTo>
                      <a:pt x="84" y="106"/>
                    </a:lnTo>
                    <a:lnTo>
                      <a:pt x="91" y="212"/>
                    </a:lnTo>
                    <a:lnTo>
                      <a:pt x="97" y="319"/>
                    </a:lnTo>
                    <a:lnTo>
                      <a:pt x="104" y="425"/>
                    </a:lnTo>
                    <a:lnTo>
                      <a:pt x="99" y="428"/>
                    </a:lnTo>
                    <a:lnTo>
                      <a:pt x="93" y="431"/>
                    </a:lnTo>
                    <a:lnTo>
                      <a:pt x="87" y="434"/>
                    </a:lnTo>
                    <a:lnTo>
                      <a:pt x="81" y="437"/>
                    </a:lnTo>
                    <a:lnTo>
                      <a:pt x="73" y="438"/>
                    </a:lnTo>
                    <a:lnTo>
                      <a:pt x="64" y="438"/>
                    </a:lnTo>
                    <a:lnTo>
                      <a:pt x="56" y="439"/>
                    </a:lnTo>
                    <a:lnTo>
                      <a:pt x="48" y="440"/>
                    </a:lnTo>
                    <a:lnTo>
                      <a:pt x="40" y="441"/>
                    </a:lnTo>
                    <a:lnTo>
                      <a:pt x="32" y="441"/>
                    </a:lnTo>
                    <a:lnTo>
                      <a:pt x="23" y="443"/>
                    </a:lnTo>
                    <a:lnTo>
                      <a:pt x="14" y="443"/>
                    </a:lnTo>
                    <a:lnTo>
                      <a:pt x="17" y="437"/>
                    </a:lnTo>
                    <a:lnTo>
                      <a:pt x="20" y="432"/>
                    </a:lnTo>
                    <a:lnTo>
                      <a:pt x="24" y="426"/>
                    </a:lnTo>
                    <a:lnTo>
                      <a:pt x="27" y="422"/>
                    </a:lnTo>
                    <a:lnTo>
                      <a:pt x="31" y="403"/>
                    </a:lnTo>
                    <a:lnTo>
                      <a:pt x="32" y="355"/>
                    </a:lnTo>
                    <a:lnTo>
                      <a:pt x="28" y="286"/>
                    </a:lnTo>
                    <a:lnTo>
                      <a:pt x="24" y="208"/>
                    </a:lnTo>
                    <a:lnTo>
                      <a:pt x="18" y="130"/>
                    </a:lnTo>
                    <a:lnTo>
                      <a:pt x="11" y="65"/>
                    </a:lnTo>
                    <a:lnTo>
                      <a:pt x="5" y="2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8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3" name="Freeform 80"/>
              <p:cNvSpPr/>
              <p:nvPr/>
            </p:nvSpPr>
            <p:spPr bwMode="auto">
              <a:xfrm>
                <a:off x="4208" y="1607"/>
                <a:ext cx="45" cy="221"/>
              </a:xfrm>
              <a:custGeom>
                <a:avLst/>
                <a:gdLst>
                  <a:gd name="T0" fmla="*/ 0 w 89"/>
                  <a:gd name="T1" fmla="*/ 0 h 443"/>
                  <a:gd name="T2" fmla="*/ 1 w 89"/>
                  <a:gd name="T3" fmla="*/ 0 h 443"/>
                  <a:gd name="T4" fmla="*/ 1 w 89"/>
                  <a:gd name="T5" fmla="*/ 0 h 443"/>
                  <a:gd name="T6" fmla="*/ 1 w 89"/>
                  <a:gd name="T7" fmla="*/ 0 h 443"/>
                  <a:gd name="T8" fmla="*/ 1 w 89"/>
                  <a:gd name="T9" fmla="*/ 0 h 443"/>
                  <a:gd name="T10" fmla="*/ 1 w 89"/>
                  <a:gd name="T11" fmla="*/ 0 h 443"/>
                  <a:gd name="T12" fmla="*/ 1 w 89"/>
                  <a:gd name="T13" fmla="*/ 0 h 443"/>
                  <a:gd name="T14" fmla="*/ 1 w 89"/>
                  <a:gd name="T15" fmla="*/ 0 h 443"/>
                  <a:gd name="T16" fmla="*/ 1 w 89"/>
                  <a:gd name="T17" fmla="*/ 0 h 443"/>
                  <a:gd name="T18" fmla="*/ 1 w 89"/>
                  <a:gd name="T19" fmla="*/ 0 h 443"/>
                  <a:gd name="T20" fmla="*/ 1 w 89"/>
                  <a:gd name="T21" fmla="*/ 0 h 443"/>
                  <a:gd name="T22" fmla="*/ 1 w 89"/>
                  <a:gd name="T23" fmla="*/ 0 h 443"/>
                  <a:gd name="T24" fmla="*/ 1 w 89"/>
                  <a:gd name="T25" fmla="*/ 0 h 443"/>
                  <a:gd name="T26" fmla="*/ 0 w 89"/>
                  <a:gd name="T27" fmla="*/ 0 h 44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9"/>
                  <a:gd name="T43" fmla="*/ 0 h 443"/>
                  <a:gd name="T44" fmla="*/ 89 w 89"/>
                  <a:gd name="T45" fmla="*/ 443 h 44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9" h="443">
                    <a:moveTo>
                      <a:pt x="0" y="12"/>
                    </a:moveTo>
                    <a:lnTo>
                      <a:pt x="62" y="0"/>
                    </a:lnTo>
                    <a:lnTo>
                      <a:pt x="89" y="425"/>
                    </a:lnTo>
                    <a:lnTo>
                      <a:pt x="73" y="437"/>
                    </a:lnTo>
                    <a:lnTo>
                      <a:pt x="6" y="443"/>
                    </a:lnTo>
                    <a:lnTo>
                      <a:pt x="30" y="420"/>
                    </a:lnTo>
                    <a:lnTo>
                      <a:pt x="34" y="402"/>
                    </a:lnTo>
                    <a:lnTo>
                      <a:pt x="34" y="354"/>
                    </a:lnTo>
                    <a:lnTo>
                      <a:pt x="32" y="285"/>
                    </a:lnTo>
                    <a:lnTo>
                      <a:pt x="26" y="208"/>
                    </a:lnTo>
                    <a:lnTo>
                      <a:pt x="19" y="130"/>
                    </a:lnTo>
                    <a:lnTo>
                      <a:pt x="12" y="66"/>
                    </a:lnTo>
                    <a:lnTo>
                      <a:pt x="5" y="2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4" name="Freeform 81"/>
              <p:cNvSpPr/>
              <p:nvPr/>
            </p:nvSpPr>
            <p:spPr bwMode="auto">
              <a:xfrm>
                <a:off x="4112" y="1684"/>
                <a:ext cx="49" cy="132"/>
              </a:xfrm>
              <a:custGeom>
                <a:avLst/>
                <a:gdLst>
                  <a:gd name="T0" fmla="*/ 0 w 97"/>
                  <a:gd name="T1" fmla="*/ 0 h 265"/>
                  <a:gd name="T2" fmla="*/ 1 w 97"/>
                  <a:gd name="T3" fmla="*/ 0 h 265"/>
                  <a:gd name="T4" fmla="*/ 1 w 97"/>
                  <a:gd name="T5" fmla="*/ 0 h 265"/>
                  <a:gd name="T6" fmla="*/ 1 w 97"/>
                  <a:gd name="T7" fmla="*/ 0 h 265"/>
                  <a:gd name="T8" fmla="*/ 0 w 97"/>
                  <a:gd name="T9" fmla="*/ 0 h 2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265"/>
                  <a:gd name="T17" fmla="*/ 97 w 97"/>
                  <a:gd name="T18" fmla="*/ 265 h 2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265">
                    <a:moveTo>
                      <a:pt x="0" y="0"/>
                    </a:moveTo>
                    <a:lnTo>
                      <a:pt x="79" y="0"/>
                    </a:lnTo>
                    <a:lnTo>
                      <a:pt x="97" y="265"/>
                    </a:lnTo>
                    <a:lnTo>
                      <a:pt x="14" y="2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5" name="Freeform 82"/>
              <p:cNvSpPr/>
              <p:nvPr/>
            </p:nvSpPr>
            <p:spPr bwMode="auto">
              <a:xfrm>
                <a:off x="4154" y="1577"/>
                <a:ext cx="126" cy="23"/>
              </a:xfrm>
              <a:custGeom>
                <a:avLst/>
                <a:gdLst>
                  <a:gd name="T0" fmla="*/ 0 w 254"/>
                  <a:gd name="T1" fmla="*/ 1 h 46"/>
                  <a:gd name="T2" fmla="*/ 0 w 254"/>
                  <a:gd name="T3" fmla="*/ 0 h 46"/>
                  <a:gd name="T4" fmla="*/ 0 w 254"/>
                  <a:gd name="T5" fmla="*/ 1 h 46"/>
                  <a:gd name="T6" fmla="*/ 0 w 254"/>
                  <a:gd name="T7" fmla="*/ 1 h 46"/>
                  <a:gd name="T8" fmla="*/ 0 w 254"/>
                  <a:gd name="T9" fmla="*/ 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4"/>
                  <a:gd name="T16" fmla="*/ 0 h 46"/>
                  <a:gd name="T17" fmla="*/ 254 w 254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4" h="46">
                    <a:moveTo>
                      <a:pt x="0" y="19"/>
                    </a:moveTo>
                    <a:lnTo>
                      <a:pt x="253" y="0"/>
                    </a:lnTo>
                    <a:lnTo>
                      <a:pt x="254" y="28"/>
                    </a:lnTo>
                    <a:lnTo>
                      <a:pt x="1" y="46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" name="Rectangle 83"/>
              <p:cNvSpPr>
                <a:spLocks noChangeArrowheads="1"/>
              </p:cNvSpPr>
              <p:nvPr/>
            </p:nvSpPr>
            <p:spPr bwMode="auto">
              <a:xfrm>
                <a:off x="4044" y="1585"/>
                <a:ext cx="103" cy="13"/>
              </a:xfrm>
              <a:prstGeom prst="rect">
                <a:avLst/>
              </a:pr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" name="Freeform 84"/>
              <p:cNvSpPr/>
              <p:nvPr/>
            </p:nvSpPr>
            <p:spPr bwMode="auto">
              <a:xfrm>
                <a:off x="4197" y="1795"/>
                <a:ext cx="149" cy="80"/>
              </a:xfrm>
              <a:custGeom>
                <a:avLst/>
                <a:gdLst>
                  <a:gd name="T0" fmla="*/ 0 w 298"/>
                  <a:gd name="T1" fmla="*/ 1 h 159"/>
                  <a:gd name="T2" fmla="*/ 1 w 298"/>
                  <a:gd name="T3" fmla="*/ 0 h 159"/>
                  <a:gd name="T4" fmla="*/ 1 w 298"/>
                  <a:gd name="T5" fmla="*/ 1 h 159"/>
                  <a:gd name="T6" fmla="*/ 1 w 298"/>
                  <a:gd name="T7" fmla="*/ 1 h 159"/>
                  <a:gd name="T8" fmla="*/ 0 w 298"/>
                  <a:gd name="T9" fmla="*/ 1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"/>
                  <a:gd name="T16" fmla="*/ 0 h 159"/>
                  <a:gd name="T17" fmla="*/ 298 w 298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" h="159">
                    <a:moveTo>
                      <a:pt x="0" y="134"/>
                    </a:moveTo>
                    <a:lnTo>
                      <a:pt x="286" y="0"/>
                    </a:lnTo>
                    <a:lnTo>
                      <a:pt x="298" y="25"/>
                    </a:lnTo>
                    <a:lnTo>
                      <a:pt x="11" y="159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8" name="Freeform 85"/>
              <p:cNvSpPr/>
              <p:nvPr/>
            </p:nvSpPr>
            <p:spPr bwMode="auto">
              <a:xfrm>
                <a:off x="4178" y="1578"/>
                <a:ext cx="86" cy="20"/>
              </a:xfrm>
              <a:custGeom>
                <a:avLst/>
                <a:gdLst>
                  <a:gd name="T0" fmla="*/ 0 w 171"/>
                  <a:gd name="T1" fmla="*/ 1 h 40"/>
                  <a:gd name="T2" fmla="*/ 1 w 171"/>
                  <a:gd name="T3" fmla="*/ 0 h 40"/>
                  <a:gd name="T4" fmla="*/ 1 w 171"/>
                  <a:gd name="T5" fmla="*/ 1 h 40"/>
                  <a:gd name="T6" fmla="*/ 1 w 171"/>
                  <a:gd name="T7" fmla="*/ 1 h 40"/>
                  <a:gd name="T8" fmla="*/ 0 w 171"/>
                  <a:gd name="T9" fmla="*/ 1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40"/>
                  <a:gd name="T17" fmla="*/ 171 w 171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40">
                    <a:moveTo>
                      <a:pt x="0" y="12"/>
                    </a:moveTo>
                    <a:lnTo>
                      <a:pt x="170" y="0"/>
                    </a:lnTo>
                    <a:lnTo>
                      <a:pt x="171" y="27"/>
                    </a:lnTo>
                    <a:lnTo>
                      <a:pt x="2" y="4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9" name="Rectangle 86"/>
              <p:cNvSpPr>
                <a:spLocks noChangeArrowheads="1"/>
              </p:cNvSpPr>
              <p:nvPr/>
            </p:nvSpPr>
            <p:spPr bwMode="auto">
              <a:xfrm>
                <a:off x="4065" y="1585"/>
                <a:ext cx="69" cy="13"/>
              </a:xfrm>
              <a:prstGeom prst="rect">
                <a:avLst/>
              </a:pr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0" name="Freeform 87"/>
              <p:cNvSpPr/>
              <p:nvPr/>
            </p:nvSpPr>
            <p:spPr bwMode="auto">
              <a:xfrm>
                <a:off x="4226" y="1804"/>
                <a:ext cx="102" cy="58"/>
              </a:xfrm>
              <a:custGeom>
                <a:avLst/>
                <a:gdLst>
                  <a:gd name="T0" fmla="*/ 0 w 204"/>
                  <a:gd name="T1" fmla="*/ 1 h 115"/>
                  <a:gd name="T2" fmla="*/ 1 w 204"/>
                  <a:gd name="T3" fmla="*/ 0 h 115"/>
                  <a:gd name="T4" fmla="*/ 1 w 204"/>
                  <a:gd name="T5" fmla="*/ 1 h 115"/>
                  <a:gd name="T6" fmla="*/ 1 w 204"/>
                  <a:gd name="T7" fmla="*/ 1 h 115"/>
                  <a:gd name="T8" fmla="*/ 0 w 204"/>
                  <a:gd name="T9" fmla="*/ 1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"/>
                  <a:gd name="T16" fmla="*/ 0 h 115"/>
                  <a:gd name="T17" fmla="*/ 204 w 204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" h="115">
                    <a:moveTo>
                      <a:pt x="0" y="90"/>
                    </a:moveTo>
                    <a:lnTo>
                      <a:pt x="193" y="0"/>
                    </a:lnTo>
                    <a:lnTo>
                      <a:pt x="204" y="26"/>
                    </a:lnTo>
                    <a:lnTo>
                      <a:pt x="12" y="115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1" name="Freeform 88"/>
              <p:cNvSpPr/>
              <p:nvPr/>
            </p:nvSpPr>
            <p:spPr bwMode="auto">
              <a:xfrm>
                <a:off x="4192" y="1580"/>
                <a:ext cx="52" cy="17"/>
              </a:xfrm>
              <a:custGeom>
                <a:avLst/>
                <a:gdLst>
                  <a:gd name="T0" fmla="*/ 0 w 104"/>
                  <a:gd name="T1" fmla="*/ 0 h 35"/>
                  <a:gd name="T2" fmla="*/ 1 w 104"/>
                  <a:gd name="T3" fmla="*/ 0 h 35"/>
                  <a:gd name="T4" fmla="*/ 1 w 104"/>
                  <a:gd name="T5" fmla="*/ 0 h 35"/>
                  <a:gd name="T6" fmla="*/ 1 w 104"/>
                  <a:gd name="T7" fmla="*/ 0 h 35"/>
                  <a:gd name="T8" fmla="*/ 0 w 104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35"/>
                  <a:gd name="T17" fmla="*/ 104 w 104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35">
                    <a:moveTo>
                      <a:pt x="0" y="7"/>
                    </a:moveTo>
                    <a:lnTo>
                      <a:pt x="102" y="0"/>
                    </a:lnTo>
                    <a:lnTo>
                      <a:pt x="104" y="28"/>
                    </a:lnTo>
                    <a:lnTo>
                      <a:pt x="3" y="3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2" name="Rectangle 89"/>
              <p:cNvSpPr>
                <a:spLocks noChangeArrowheads="1"/>
              </p:cNvSpPr>
              <p:nvPr/>
            </p:nvSpPr>
            <p:spPr bwMode="auto">
              <a:xfrm>
                <a:off x="4076" y="1585"/>
                <a:ext cx="41" cy="13"/>
              </a:xfrm>
              <a:prstGeom prst="rect">
                <a:avLst/>
              </a:pr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3" name="Freeform 90"/>
              <p:cNvSpPr/>
              <p:nvPr/>
            </p:nvSpPr>
            <p:spPr bwMode="auto">
              <a:xfrm>
                <a:off x="4241" y="1815"/>
                <a:ext cx="64" cy="39"/>
              </a:xfrm>
              <a:custGeom>
                <a:avLst/>
                <a:gdLst>
                  <a:gd name="T0" fmla="*/ 0 w 127"/>
                  <a:gd name="T1" fmla="*/ 1 h 78"/>
                  <a:gd name="T2" fmla="*/ 1 w 127"/>
                  <a:gd name="T3" fmla="*/ 0 h 78"/>
                  <a:gd name="T4" fmla="*/ 1 w 127"/>
                  <a:gd name="T5" fmla="*/ 1 h 78"/>
                  <a:gd name="T6" fmla="*/ 1 w 127"/>
                  <a:gd name="T7" fmla="*/ 1 h 78"/>
                  <a:gd name="T8" fmla="*/ 0 w 127"/>
                  <a:gd name="T9" fmla="*/ 1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7"/>
                  <a:gd name="T16" fmla="*/ 0 h 78"/>
                  <a:gd name="T17" fmla="*/ 127 w 127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7" h="78">
                    <a:moveTo>
                      <a:pt x="0" y="53"/>
                    </a:moveTo>
                    <a:lnTo>
                      <a:pt x="114" y="0"/>
                    </a:lnTo>
                    <a:lnTo>
                      <a:pt x="127" y="25"/>
                    </a:lnTo>
                    <a:lnTo>
                      <a:pt x="12" y="78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4" name="Freeform 91"/>
              <p:cNvSpPr/>
              <p:nvPr/>
            </p:nvSpPr>
            <p:spPr bwMode="auto">
              <a:xfrm>
                <a:off x="4206" y="1581"/>
                <a:ext cx="24" cy="15"/>
              </a:xfrm>
              <a:custGeom>
                <a:avLst/>
                <a:gdLst>
                  <a:gd name="T0" fmla="*/ 0 w 48"/>
                  <a:gd name="T1" fmla="*/ 0 h 31"/>
                  <a:gd name="T2" fmla="*/ 1 w 48"/>
                  <a:gd name="T3" fmla="*/ 0 h 31"/>
                  <a:gd name="T4" fmla="*/ 1 w 48"/>
                  <a:gd name="T5" fmla="*/ 0 h 31"/>
                  <a:gd name="T6" fmla="*/ 1 w 48"/>
                  <a:gd name="T7" fmla="*/ 0 h 31"/>
                  <a:gd name="T8" fmla="*/ 0 w 48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31"/>
                  <a:gd name="T17" fmla="*/ 48 w 4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31">
                    <a:moveTo>
                      <a:pt x="0" y="4"/>
                    </a:moveTo>
                    <a:lnTo>
                      <a:pt x="46" y="0"/>
                    </a:lnTo>
                    <a:lnTo>
                      <a:pt x="48" y="28"/>
                    </a:lnTo>
                    <a:lnTo>
                      <a:pt x="2" y="3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5" name="Rectangle 92"/>
              <p:cNvSpPr>
                <a:spLocks noChangeArrowheads="1"/>
              </p:cNvSpPr>
              <p:nvPr/>
            </p:nvSpPr>
            <p:spPr bwMode="auto">
              <a:xfrm>
                <a:off x="4087" y="1585"/>
                <a:ext cx="19" cy="13"/>
              </a:xfrm>
              <a:prstGeom prst="rect">
                <a:avLst/>
              </a:pr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" name="Freeform 93"/>
              <p:cNvSpPr/>
              <p:nvPr/>
            </p:nvSpPr>
            <p:spPr bwMode="auto">
              <a:xfrm>
                <a:off x="4257" y="1822"/>
                <a:ext cx="31" cy="25"/>
              </a:xfrm>
              <a:custGeom>
                <a:avLst/>
                <a:gdLst>
                  <a:gd name="T0" fmla="*/ 0 w 64"/>
                  <a:gd name="T1" fmla="*/ 1 h 49"/>
                  <a:gd name="T2" fmla="*/ 0 w 64"/>
                  <a:gd name="T3" fmla="*/ 0 h 49"/>
                  <a:gd name="T4" fmla="*/ 0 w 64"/>
                  <a:gd name="T5" fmla="*/ 1 h 49"/>
                  <a:gd name="T6" fmla="*/ 0 w 64"/>
                  <a:gd name="T7" fmla="*/ 1 h 49"/>
                  <a:gd name="T8" fmla="*/ 0 w 64"/>
                  <a:gd name="T9" fmla="*/ 1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49"/>
                  <a:gd name="T17" fmla="*/ 64 w 64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49">
                    <a:moveTo>
                      <a:pt x="0" y="25"/>
                    </a:moveTo>
                    <a:lnTo>
                      <a:pt x="53" y="0"/>
                    </a:lnTo>
                    <a:lnTo>
                      <a:pt x="64" y="25"/>
                    </a:lnTo>
                    <a:lnTo>
                      <a:pt x="12" y="4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" name="Rectangle 94"/>
              <p:cNvSpPr>
                <a:spLocks noChangeArrowheads="1"/>
              </p:cNvSpPr>
              <p:nvPr/>
            </p:nvSpPr>
            <p:spPr bwMode="auto">
              <a:xfrm>
                <a:off x="4216" y="1914"/>
                <a:ext cx="41" cy="35"/>
              </a:xfrm>
              <a:prstGeom prst="rect">
                <a:avLst/>
              </a:pr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" name="Rectangle 95"/>
              <p:cNvSpPr>
                <a:spLocks noChangeArrowheads="1"/>
              </p:cNvSpPr>
              <p:nvPr/>
            </p:nvSpPr>
            <p:spPr bwMode="auto">
              <a:xfrm>
                <a:off x="4205" y="1893"/>
                <a:ext cx="60" cy="16"/>
              </a:xfrm>
              <a:prstGeom prst="rect">
                <a:avLst/>
              </a:pr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" name="Rectangle 96"/>
              <p:cNvSpPr>
                <a:spLocks noChangeArrowheads="1"/>
              </p:cNvSpPr>
              <p:nvPr/>
            </p:nvSpPr>
            <p:spPr bwMode="auto">
              <a:xfrm>
                <a:off x="4223" y="1914"/>
                <a:ext cx="25" cy="35"/>
              </a:xfrm>
              <a:prstGeom prst="rect">
                <a:avLst/>
              </a:pr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0" name="Rectangle 97"/>
              <p:cNvSpPr>
                <a:spLocks noChangeArrowheads="1"/>
              </p:cNvSpPr>
              <p:nvPr/>
            </p:nvSpPr>
            <p:spPr bwMode="auto">
              <a:xfrm>
                <a:off x="4216" y="1893"/>
                <a:ext cx="36" cy="16"/>
              </a:xfrm>
              <a:prstGeom prst="rect">
                <a:avLst/>
              </a:pr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1" name="Rectangle 98"/>
              <p:cNvSpPr>
                <a:spLocks noChangeArrowheads="1"/>
              </p:cNvSpPr>
              <p:nvPr/>
            </p:nvSpPr>
            <p:spPr bwMode="auto">
              <a:xfrm>
                <a:off x="4230" y="1914"/>
                <a:ext cx="11" cy="35"/>
              </a:xfrm>
              <a:prstGeom prst="rect">
                <a:avLst/>
              </a:pr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2" name="Rectangle 99"/>
              <p:cNvSpPr>
                <a:spLocks noChangeArrowheads="1"/>
              </p:cNvSpPr>
              <p:nvPr/>
            </p:nvSpPr>
            <p:spPr bwMode="auto">
              <a:xfrm>
                <a:off x="4226" y="1893"/>
                <a:ext cx="16" cy="16"/>
              </a:xfrm>
              <a:prstGeom prst="rect">
                <a:avLst/>
              </a:pr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3" name="Freeform 100"/>
              <p:cNvSpPr/>
              <p:nvPr/>
            </p:nvSpPr>
            <p:spPr bwMode="auto">
              <a:xfrm>
                <a:off x="4290" y="1874"/>
                <a:ext cx="54" cy="55"/>
              </a:xfrm>
              <a:custGeom>
                <a:avLst/>
                <a:gdLst>
                  <a:gd name="T0" fmla="*/ 0 w 108"/>
                  <a:gd name="T1" fmla="*/ 1 h 110"/>
                  <a:gd name="T2" fmla="*/ 1 w 108"/>
                  <a:gd name="T3" fmla="*/ 1 h 110"/>
                  <a:gd name="T4" fmla="*/ 1 w 108"/>
                  <a:gd name="T5" fmla="*/ 1 h 110"/>
                  <a:gd name="T6" fmla="*/ 1 w 108"/>
                  <a:gd name="T7" fmla="*/ 1 h 110"/>
                  <a:gd name="T8" fmla="*/ 1 w 108"/>
                  <a:gd name="T9" fmla="*/ 1 h 110"/>
                  <a:gd name="T10" fmla="*/ 1 w 108"/>
                  <a:gd name="T11" fmla="*/ 1 h 110"/>
                  <a:gd name="T12" fmla="*/ 1 w 108"/>
                  <a:gd name="T13" fmla="*/ 1 h 110"/>
                  <a:gd name="T14" fmla="*/ 1 w 108"/>
                  <a:gd name="T15" fmla="*/ 1 h 110"/>
                  <a:gd name="T16" fmla="*/ 1 w 108"/>
                  <a:gd name="T17" fmla="*/ 0 h 110"/>
                  <a:gd name="T18" fmla="*/ 1 w 108"/>
                  <a:gd name="T19" fmla="*/ 1 h 110"/>
                  <a:gd name="T20" fmla="*/ 1 w 108"/>
                  <a:gd name="T21" fmla="*/ 1 h 110"/>
                  <a:gd name="T22" fmla="*/ 1 w 108"/>
                  <a:gd name="T23" fmla="*/ 1 h 110"/>
                  <a:gd name="T24" fmla="*/ 1 w 108"/>
                  <a:gd name="T25" fmla="*/ 1 h 110"/>
                  <a:gd name="T26" fmla="*/ 1 w 108"/>
                  <a:gd name="T27" fmla="*/ 1 h 110"/>
                  <a:gd name="T28" fmla="*/ 1 w 108"/>
                  <a:gd name="T29" fmla="*/ 1 h 110"/>
                  <a:gd name="T30" fmla="*/ 1 w 108"/>
                  <a:gd name="T31" fmla="*/ 1 h 110"/>
                  <a:gd name="T32" fmla="*/ 1 w 108"/>
                  <a:gd name="T33" fmla="*/ 1 h 110"/>
                  <a:gd name="T34" fmla="*/ 1 w 108"/>
                  <a:gd name="T35" fmla="*/ 1 h 110"/>
                  <a:gd name="T36" fmla="*/ 0 w 108"/>
                  <a:gd name="T37" fmla="*/ 1 h 1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8"/>
                  <a:gd name="T58" fmla="*/ 0 h 110"/>
                  <a:gd name="T59" fmla="*/ 108 w 108"/>
                  <a:gd name="T60" fmla="*/ 110 h 11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8" h="110">
                    <a:moveTo>
                      <a:pt x="0" y="40"/>
                    </a:moveTo>
                    <a:lnTo>
                      <a:pt x="7" y="27"/>
                    </a:lnTo>
                    <a:lnTo>
                      <a:pt x="13" y="18"/>
                    </a:lnTo>
                    <a:lnTo>
                      <a:pt x="20" y="11"/>
                    </a:lnTo>
                    <a:lnTo>
                      <a:pt x="28" y="8"/>
                    </a:lnTo>
                    <a:lnTo>
                      <a:pt x="37" y="4"/>
                    </a:lnTo>
                    <a:lnTo>
                      <a:pt x="47" y="3"/>
                    </a:lnTo>
                    <a:lnTo>
                      <a:pt x="59" y="2"/>
                    </a:lnTo>
                    <a:lnTo>
                      <a:pt x="73" y="0"/>
                    </a:lnTo>
                    <a:lnTo>
                      <a:pt x="108" y="69"/>
                    </a:lnTo>
                    <a:lnTo>
                      <a:pt x="95" y="70"/>
                    </a:lnTo>
                    <a:lnTo>
                      <a:pt x="83" y="72"/>
                    </a:lnTo>
                    <a:lnTo>
                      <a:pt x="73" y="74"/>
                    </a:lnTo>
                    <a:lnTo>
                      <a:pt x="66" y="77"/>
                    </a:lnTo>
                    <a:lnTo>
                      <a:pt x="58" y="82"/>
                    </a:lnTo>
                    <a:lnTo>
                      <a:pt x="52" y="88"/>
                    </a:lnTo>
                    <a:lnTo>
                      <a:pt x="44" y="97"/>
                    </a:lnTo>
                    <a:lnTo>
                      <a:pt x="36" y="11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4" name="Freeform 101"/>
              <p:cNvSpPr/>
              <p:nvPr/>
            </p:nvSpPr>
            <p:spPr bwMode="auto">
              <a:xfrm>
                <a:off x="4349" y="1858"/>
                <a:ext cx="58" cy="55"/>
              </a:xfrm>
              <a:custGeom>
                <a:avLst/>
                <a:gdLst>
                  <a:gd name="T0" fmla="*/ 1 w 115"/>
                  <a:gd name="T1" fmla="*/ 0 h 111"/>
                  <a:gd name="T2" fmla="*/ 1 w 115"/>
                  <a:gd name="T3" fmla="*/ 0 h 111"/>
                  <a:gd name="T4" fmla="*/ 1 w 115"/>
                  <a:gd name="T5" fmla="*/ 0 h 111"/>
                  <a:gd name="T6" fmla="*/ 1 w 115"/>
                  <a:gd name="T7" fmla="*/ 0 h 111"/>
                  <a:gd name="T8" fmla="*/ 1 w 115"/>
                  <a:gd name="T9" fmla="*/ 0 h 111"/>
                  <a:gd name="T10" fmla="*/ 1 w 115"/>
                  <a:gd name="T11" fmla="*/ 0 h 111"/>
                  <a:gd name="T12" fmla="*/ 1 w 115"/>
                  <a:gd name="T13" fmla="*/ 0 h 111"/>
                  <a:gd name="T14" fmla="*/ 1 w 115"/>
                  <a:gd name="T15" fmla="*/ 0 h 111"/>
                  <a:gd name="T16" fmla="*/ 1 w 115"/>
                  <a:gd name="T17" fmla="*/ 0 h 111"/>
                  <a:gd name="T18" fmla="*/ 1 w 115"/>
                  <a:gd name="T19" fmla="*/ 0 h 111"/>
                  <a:gd name="T20" fmla="*/ 1 w 115"/>
                  <a:gd name="T21" fmla="*/ 0 h 111"/>
                  <a:gd name="T22" fmla="*/ 1 w 115"/>
                  <a:gd name="T23" fmla="*/ 0 h 111"/>
                  <a:gd name="T24" fmla="*/ 1 w 115"/>
                  <a:gd name="T25" fmla="*/ 0 h 111"/>
                  <a:gd name="T26" fmla="*/ 1 w 115"/>
                  <a:gd name="T27" fmla="*/ 0 h 111"/>
                  <a:gd name="T28" fmla="*/ 1 w 115"/>
                  <a:gd name="T29" fmla="*/ 0 h 111"/>
                  <a:gd name="T30" fmla="*/ 1 w 115"/>
                  <a:gd name="T31" fmla="*/ 0 h 111"/>
                  <a:gd name="T32" fmla="*/ 1 w 115"/>
                  <a:gd name="T33" fmla="*/ 0 h 111"/>
                  <a:gd name="T34" fmla="*/ 0 w 115"/>
                  <a:gd name="T35" fmla="*/ 0 h 111"/>
                  <a:gd name="T36" fmla="*/ 1 w 115"/>
                  <a:gd name="T37" fmla="*/ 0 h 1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5"/>
                  <a:gd name="T58" fmla="*/ 0 h 111"/>
                  <a:gd name="T59" fmla="*/ 115 w 115"/>
                  <a:gd name="T60" fmla="*/ 111 h 1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5" h="111">
                    <a:moveTo>
                      <a:pt x="48" y="111"/>
                    </a:moveTo>
                    <a:lnTo>
                      <a:pt x="63" y="110"/>
                    </a:lnTo>
                    <a:lnTo>
                      <a:pt x="75" y="107"/>
                    </a:lnTo>
                    <a:lnTo>
                      <a:pt x="85" y="104"/>
                    </a:lnTo>
                    <a:lnTo>
                      <a:pt x="93" y="98"/>
                    </a:lnTo>
                    <a:lnTo>
                      <a:pt x="100" y="91"/>
                    </a:lnTo>
                    <a:lnTo>
                      <a:pt x="106" y="83"/>
                    </a:lnTo>
                    <a:lnTo>
                      <a:pt x="110" y="72"/>
                    </a:lnTo>
                    <a:lnTo>
                      <a:pt x="115" y="59"/>
                    </a:lnTo>
                    <a:lnTo>
                      <a:pt x="66" y="0"/>
                    </a:lnTo>
                    <a:lnTo>
                      <a:pt x="59" y="13"/>
                    </a:lnTo>
                    <a:lnTo>
                      <a:pt x="53" y="22"/>
                    </a:lnTo>
                    <a:lnTo>
                      <a:pt x="47" y="30"/>
                    </a:lnTo>
                    <a:lnTo>
                      <a:pt x="41" y="36"/>
                    </a:lnTo>
                    <a:lnTo>
                      <a:pt x="34" y="41"/>
                    </a:lnTo>
                    <a:lnTo>
                      <a:pt x="25" y="43"/>
                    </a:lnTo>
                    <a:lnTo>
                      <a:pt x="14" y="46"/>
                    </a:lnTo>
                    <a:lnTo>
                      <a:pt x="0" y="49"/>
                    </a:lnTo>
                    <a:lnTo>
                      <a:pt x="48" y="111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5" name="Freeform 102"/>
              <p:cNvSpPr/>
              <p:nvPr/>
            </p:nvSpPr>
            <p:spPr bwMode="auto">
              <a:xfrm>
                <a:off x="4340" y="1846"/>
                <a:ext cx="42" cy="34"/>
              </a:xfrm>
              <a:custGeom>
                <a:avLst/>
                <a:gdLst>
                  <a:gd name="T0" fmla="*/ 0 w 86"/>
                  <a:gd name="T1" fmla="*/ 1 h 68"/>
                  <a:gd name="T2" fmla="*/ 0 w 86"/>
                  <a:gd name="T3" fmla="*/ 1 h 68"/>
                  <a:gd name="T4" fmla="*/ 0 w 86"/>
                  <a:gd name="T5" fmla="*/ 1 h 68"/>
                  <a:gd name="T6" fmla="*/ 0 w 86"/>
                  <a:gd name="T7" fmla="*/ 1 h 68"/>
                  <a:gd name="T8" fmla="*/ 0 w 86"/>
                  <a:gd name="T9" fmla="*/ 1 h 68"/>
                  <a:gd name="T10" fmla="*/ 0 w 86"/>
                  <a:gd name="T11" fmla="*/ 1 h 68"/>
                  <a:gd name="T12" fmla="*/ 0 w 86"/>
                  <a:gd name="T13" fmla="*/ 1 h 68"/>
                  <a:gd name="T14" fmla="*/ 0 w 86"/>
                  <a:gd name="T15" fmla="*/ 1 h 68"/>
                  <a:gd name="T16" fmla="*/ 0 w 86"/>
                  <a:gd name="T17" fmla="*/ 1 h 68"/>
                  <a:gd name="T18" fmla="*/ 0 w 86"/>
                  <a:gd name="T19" fmla="*/ 0 h 68"/>
                  <a:gd name="T20" fmla="*/ 0 w 86"/>
                  <a:gd name="T21" fmla="*/ 1 h 68"/>
                  <a:gd name="T22" fmla="*/ 0 w 86"/>
                  <a:gd name="T23" fmla="*/ 1 h 68"/>
                  <a:gd name="T24" fmla="*/ 0 w 86"/>
                  <a:gd name="T25" fmla="*/ 1 h 68"/>
                  <a:gd name="T26" fmla="*/ 0 w 86"/>
                  <a:gd name="T27" fmla="*/ 1 h 68"/>
                  <a:gd name="T28" fmla="*/ 0 w 86"/>
                  <a:gd name="T29" fmla="*/ 1 h 68"/>
                  <a:gd name="T30" fmla="*/ 0 w 86"/>
                  <a:gd name="T31" fmla="*/ 1 h 68"/>
                  <a:gd name="T32" fmla="*/ 0 w 86"/>
                  <a:gd name="T33" fmla="*/ 1 h 68"/>
                  <a:gd name="T34" fmla="*/ 0 w 86"/>
                  <a:gd name="T35" fmla="*/ 1 h 68"/>
                  <a:gd name="T36" fmla="*/ 0 w 86"/>
                  <a:gd name="T37" fmla="*/ 1 h 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6"/>
                  <a:gd name="T58" fmla="*/ 0 h 68"/>
                  <a:gd name="T59" fmla="*/ 86 w 86"/>
                  <a:gd name="T60" fmla="*/ 68 h 6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6" h="68">
                    <a:moveTo>
                      <a:pt x="8" y="68"/>
                    </a:moveTo>
                    <a:lnTo>
                      <a:pt x="23" y="65"/>
                    </a:lnTo>
                    <a:lnTo>
                      <a:pt x="35" y="61"/>
                    </a:lnTo>
                    <a:lnTo>
                      <a:pt x="45" y="57"/>
                    </a:lnTo>
                    <a:lnTo>
                      <a:pt x="54" y="51"/>
                    </a:lnTo>
                    <a:lnTo>
                      <a:pt x="61" y="45"/>
                    </a:lnTo>
                    <a:lnTo>
                      <a:pt x="69" y="38"/>
                    </a:lnTo>
                    <a:lnTo>
                      <a:pt x="78" y="29"/>
                    </a:lnTo>
                    <a:lnTo>
                      <a:pt x="86" y="18"/>
                    </a:lnTo>
                    <a:lnTo>
                      <a:pt x="71" y="0"/>
                    </a:lnTo>
                    <a:lnTo>
                      <a:pt x="61" y="11"/>
                    </a:lnTo>
                    <a:lnTo>
                      <a:pt x="53" y="20"/>
                    </a:lnTo>
                    <a:lnTo>
                      <a:pt x="46" y="26"/>
                    </a:lnTo>
                    <a:lnTo>
                      <a:pt x="39" y="31"/>
                    </a:lnTo>
                    <a:lnTo>
                      <a:pt x="31" y="36"/>
                    </a:lnTo>
                    <a:lnTo>
                      <a:pt x="23" y="41"/>
                    </a:lnTo>
                    <a:lnTo>
                      <a:pt x="13" y="45"/>
                    </a:lnTo>
                    <a:lnTo>
                      <a:pt x="0" y="51"/>
                    </a:lnTo>
                    <a:lnTo>
                      <a:pt x="8" y="68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" name="Freeform 103"/>
              <p:cNvSpPr/>
              <p:nvPr/>
            </p:nvSpPr>
            <p:spPr bwMode="auto">
              <a:xfrm>
                <a:off x="4295" y="1875"/>
                <a:ext cx="37" cy="45"/>
              </a:xfrm>
              <a:custGeom>
                <a:avLst/>
                <a:gdLst>
                  <a:gd name="T0" fmla="*/ 0 w 72"/>
                  <a:gd name="T1" fmla="*/ 1 h 90"/>
                  <a:gd name="T2" fmla="*/ 1 w 72"/>
                  <a:gd name="T3" fmla="*/ 1 h 90"/>
                  <a:gd name="T4" fmla="*/ 1 w 72"/>
                  <a:gd name="T5" fmla="*/ 1 h 90"/>
                  <a:gd name="T6" fmla="*/ 1 w 72"/>
                  <a:gd name="T7" fmla="*/ 1 h 90"/>
                  <a:gd name="T8" fmla="*/ 1 w 72"/>
                  <a:gd name="T9" fmla="*/ 0 h 90"/>
                  <a:gd name="T10" fmla="*/ 1 w 72"/>
                  <a:gd name="T11" fmla="*/ 1 h 90"/>
                  <a:gd name="T12" fmla="*/ 0 w 72"/>
                  <a:gd name="T13" fmla="*/ 1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90"/>
                  <a:gd name="T23" fmla="*/ 72 w 72"/>
                  <a:gd name="T24" fmla="*/ 90 h 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90">
                    <a:moveTo>
                      <a:pt x="0" y="17"/>
                    </a:moveTo>
                    <a:lnTo>
                      <a:pt x="32" y="90"/>
                    </a:lnTo>
                    <a:lnTo>
                      <a:pt x="51" y="77"/>
                    </a:lnTo>
                    <a:lnTo>
                      <a:pt x="72" y="69"/>
                    </a:lnTo>
                    <a:lnTo>
                      <a:pt x="41" y="0"/>
                    </a:lnTo>
                    <a:lnTo>
                      <a:pt x="28" y="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" name="Freeform 104"/>
              <p:cNvSpPr/>
              <p:nvPr/>
            </p:nvSpPr>
            <p:spPr bwMode="auto">
              <a:xfrm>
                <a:off x="4359" y="1868"/>
                <a:ext cx="43" cy="44"/>
              </a:xfrm>
              <a:custGeom>
                <a:avLst/>
                <a:gdLst>
                  <a:gd name="T0" fmla="*/ 0 w 87"/>
                  <a:gd name="T1" fmla="*/ 1 h 88"/>
                  <a:gd name="T2" fmla="*/ 0 w 87"/>
                  <a:gd name="T3" fmla="*/ 1 h 88"/>
                  <a:gd name="T4" fmla="*/ 0 w 87"/>
                  <a:gd name="T5" fmla="*/ 1 h 88"/>
                  <a:gd name="T6" fmla="*/ 0 w 87"/>
                  <a:gd name="T7" fmla="*/ 0 h 88"/>
                  <a:gd name="T8" fmla="*/ 0 w 87"/>
                  <a:gd name="T9" fmla="*/ 1 h 88"/>
                  <a:gd name="T10" fmla="*/ 0 w 87"/>
                  <a:gd name="T11" fmla="*/ 1 h 88"/>
                  <a:gd name="T12" fmla="*/ 0 w 87"/>
                  <a:gd name="T13" fmla="*/ 1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88"/>
                  <a:gd name="T23" fmla="*/ 87 w 87"/>
                  <a:gd name="T24" fmla="*/ 88 h 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88">
                    <a:moveTo>
                      <a:pt x="54" y="88"/>
                    </a:moveTo>
                    <a:lnTo>
                      <a:pt x="0" y="28"/>
                    </a:lnTo>
                    <a:lnTo>
                      <a:pt x="21" y="16"/>
                    </a:lnTo>
                    <a:lnTo>
                      <a:pt x="37" y="0"/>
                    </a:lnTo>
                    <a:lnTo>
                      <a:pt x="87" y="56"/>
                    </a:lnTo>
                    <a:lnTo>
                      <a:pt x="80" y="68"/>
                    </a:lnTo>
                    <a:lnTo>
                      <a:pt x="54" y="88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8" name="Freeform 105"/>
              <p:cNvSpPr/>
              <p:nvPr/>
            </p:nvSpPr>
            <p:spPr bwMode="auto">
              <a:xfrm>
                <a:off x="4347" y="1854"/>
                <a:ext cx="30" cy="23"/>
              </a:xfrm>
              <a:custGeom>
                <a:avLst/>
                <a:gdLst>
                  <a:gd name="T0" fmla="*/ 1 w 60"/>
                  <a:gd name="T1" fmla="*/ 1 h 46"/>
                  <a:gd name="T2" fmla="*/ 0 w 60"/>
                  <a:gd name="T3" fmla="*/ 1 h 46"/>
                  <a:gd name="T4" fmla="*/ 1 w 60"/>
                  <a:gd name="T5" fmla="*/ 1 h 46"/>
                  <a:gd name="T6" fmla="*/ 1 w 60"/>
                  <a:gd name="T7" fmla="*/ 0 h 46"/>
                  <a:gd name="T8" fmla="*/ 1 w 60"/>
                  <a:gd name="T9" fmla="*/ 1 h 46"/>
                  <a:gd name="T10" fmla="*/ 1 w 60"/>
                  <a:gd name="T11" fmla="*/ 1 h 46"/>
                  <a:gd name="T12" fmla="*/ 1 w 60"/>
                  <a:gd name="T13" fmla="*/ 1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46"/>
                  <a:gd name="T23" fmla="*/ 60 w 60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46">
                    <a:moveTo>
                      <a:pt x="11" y="46"/>
                    </a:moveTo>
                    <a:lnTo>
                      <a:pt x="0" y="28"/>
                    </a:lnTo>
                    <a:lnTo>
                      <a:pt x="22" y="15"/>
                    </a:lnTo>
                    <a:lnTo>
                      <a:pt x="43" y="0"/>
                    </a:lnTo>
                    <a:lnTo>
                      <a:pt x="60" y="15"/>
                    </a:lnTo>
                    <a:lnTo>
                      <a:pt x="44" y="29"/>
                    </a:lnTo>
                    <a:lnTo>
                      <a:pt x="11" y="46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9" name="Freeform 106"/>
              <p:cNvSpPr/>
              <p:nvPr/>
            </p:nvSpPr>
            <p:spPr bwMode="auto">
              <a:xfrm>
                <a:off x="4301" y="1878"/>
                <a:ext cx="24" cy="36"/>
              </a:xfrm>
              <a:custGeom>
                <a:avLst/>
                <a:gdLst>
                  <a:gd name="T0" fmla="*/ 0 w 47"/>
                  <a:gd name="T1" fmla="*/ 1 h 70"/>
                  <a:gd name="T2" fmla="*/ 1 w 47"/>
                  <a:gd name="T3" fmla="*/ 1 h 70"/>
                  <a:gd name="T4" fmla="*/ 1 w 47"/>
                  <a:gd name="T5" fmla="*/ 1 h 70"/>
                  <a:gd name="T6" fmla="*/ 1 w 47"/>
                  <a:gd name="T7" fmla="*/ 0 h 70"/>
                  <a:gd name="T8" fmla="*/ 0 w 47"/>
                  <a:gd name="T9" fmla="*/ 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70"/>
                  <a:gd name="T17" fmla="*/ 47 w 47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70">
                    <a:moveTo>
                      <a:pt x="0" y="10"/>
                    </a:moveTo>
                    <a:lnTo>
                      <a:pt x="35" y="70"/>
                    </a:lnTo>
                    <a:lnTo>
                      <a:pt x="47" y="62"/>
                    </a:lnTo>
                    <a:lnTo>
                      <a:pt x="1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0" name="Freeform 107"/>
              <p:cNvSpPr/>
              <p:nvPr/>
            </p:nvSpPr>
            <p:spPr bwMode="auto">
              <a:xfrm>
                <a:off x="4368" y="1874"/>
                <a:ext cx="28" cy="33"/>
              </a:xfrm>
              <a:custGeom>
                <a:avLst/>
                <a:gdLst>
                  <a:gd name="T0" fmla="*/ 1 w 55"/>
                  <a:gd name="T1" fmla="*/ 1 h 64"/>
                  <a:gd name="T2" fmla="*/ 0 w 55"/>
                  <a:gd name="T3" fmla="*/ 1 h 64"/>
                  <a:gd name="T4" fmla="*/ 1 w 55"/>
                  <a:gd name="T5" fmla="*/ 0 h 64"/>
                  <a:gd name="T6" fmla="*/ 1 w 55"/>
                  <a:gd name="T7" fmla="*/ 1 h 64"/>
                  <a:gd name="T8" fmla="*/ 1 w 55"/>
                  <a:gd name="T9" fmla="*/ 1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4"/>
                  <a:gd name="T17" fmla="*/ 55 w 55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4">
                    <a:moveTo>
                      <a:pt x="40" y="64"/>
                    </a:moveTo>
                    <a:lnTo>
                      <a:pt x="0" y="8"/>
                    </a:lnTo>
                    <a:lnTo>
                      <a:pt x="12" y="0"/>
                    </a:lnTo>
                    <a:lnTo>
                      <a:pt x="55" y="55"/>
                    </a:lnTo>
                    <a:lnTo>
                      <a:pt x="40" y="64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1" name="Freeform 108"/>
              <p:cNvSpPr/>
              <p:nvPr/>
            </p:nvSpPr>
            <p:spPr bwMode="auto">
              <a:xfrm>
                <a:off x="4356" y="1859"/>
                <a:ext cx="14" cy="14"/>
              </a:xfrm>
              <a:custGeom>
                <a:avLst/>
                <a:gdLst>
                  <a:gd name="T0" fmla="*/ 1 w 27"/>
                  <a:gd name="T1" fmla="*/ 1 h 27"/>
                  <a:gd name="T2" fmla="*/ 0 w 27"/>
                  <a:gd name="T3" fmla="*/ 1 h 27"/>
                  <a:gd name="T4" fmla="*/ 1 w 27"/>
                  <a:gd name="T5" fmla="*/ 0 h 27"/>
                  <a:gd name="T6" fmla="*/ 1 w 27"/>
                  <a:gd name="T7" fmla="*/ 1 h 27"/>
                  <a:gd name="T8" fmla="*/ 1 w 27"/>
                  <a:gd name="T9" fmla="*/ 1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7"/>
                  <a:gd name="T17" fmla="*/ 27 w 2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7">
                    <a:moveTo>
                      <a:pt x="16" y="27"/>
                    </a:moveTo>
                    <a:lnTo>
                      <a:pt x="0" y="9"/>
                    </a:lnTo>
                    <a:lnTo>
                      <a:pt x="15" y="0"/>
                    </a:lnTo>
                    <a:lnTo>
                      <a:pt x="27" y="16"/>
                    </a:lnTo>
                    <a:lnTo>
                      <a:pt x="16" y="27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2" name="Freeform 109"/>
              <p:cNvSpPr/>
              <p:nvPr/>
            </p:nvSpPr>
            <p:spPr bwMode="auto">
              <a:xfrm>
                <a:off x="4275" y="1855"/>
                <a:ext cx="57" cy="40"/>
              </a:xfrm>
              <a:custGeom>
                <a:avLst/>
                <a:gdLst>
                  <a:gd name="T0" fmla="*/ 0 w 114"/>
                  <a:gd name="T1" fmla="*/ 1 h 79"/>
                  <a:gd name="T2" fmla="*/ 1 w 114"/>
                  <a:gd name="T3" fmla="*/ 1 h 79"/>
                  <a:gd name="T4" fmla="*/ 1 w 114"/>
                  <a:gd name="T5" fmla="*/ 1 h 79"/>
                  <a:gd name="T6" fmla="*/ 1 w 114"/>
                  <a:gd name="T7" fmla="*/ 1 h 79"/>
                  <a:gd name="T8" fmla="*/ 1 w 114"/>
                  <a:gd name="T9" fmla="*/ 1 h 79"/>
                  <a:gd name="T10" fmla="*/ 1 w 114"/>
                  <a:gd name="T11" fmla="*/ 1 h 79"/>
                  <a:gd name="T12" fmla="*/ 1 w 114"/>
                  <a:gd name="T13" fmla="*/ 1 h 79"/>
                  <a:gd name="T14" fmla="*/ 1 w 114"/>
                  <a:gd name="T15" fmla="*/ 1 h 79"/>
                  <a:gd name="T16" fmla="*/ 1 w 114"/>
                  <a:gd name="T17" fmla="*/ 1 h 79"/>
                  <a:gd name="T18" fmla="*/ 1 w 114"/>
                  <a:gd name="T19" fmla="*/ 1 h 79"/>
                  <a:gd name="T20" fmla="*/ 1 w 114"/>
                  <a:gd name="T21" fmla="*/ 0 h 79"/>
                  <a:gd name="T22" fmla="*/ 1 w 114"/>
                  <a:gd name="T23" fmla="*/ 1 h 79"/>
                  <a:gd name="T24" fmla="*/ 1 w 114"/>
                  <a:gd name="T25" fmla="*/ 1 h 79"/>
                  <a:gd name="T26" fmla="*/ 1 w 114"/>
                  <a:gd name="T27" fmla="*/ 1 h 79"/>
                  <a:gd name="T28" fmla="*/ 1 w 114"/>
                  <a:gd name="T29" fmla="*/ 1 h 79"/>
                  <a:gd name="T30" fmla="*/ 1 w 114"/>
                  <a:gd name="T31" fmla="*/ 1 h 79"/>
                  <a:gd name="T32" fmla="*/ 1 w 114"/>
                  <a:gd name="T33" fmla="*/ 1 h 79"/>
                  <a:gd name="T34" fmla="*/ 1 w 114"/>
                  <a:gd name="T35" fmla="*/ 1 h 79"/>
                  <a:gd name="T36" fmla="*/ 0 w 114"/>
                  <a:gd name="T37" fmla="*/ 1 h 7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4"/>
                  <a:gd name="T58" fmla="*/ 0 h 79"/>
                  <a:gd name="T59" fmla="*/ 114 w 114"/>
                  <a:gd name="T60" fmla="*/ 79 h 7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4" h="79">
                    <a:moveTo>
                      <a:pt x="0" y="58"/>
                    </a:moveTo>
                    <a:lnTo>
                      <a:pt x="12" y="79"/>
                    </a:lnTo>
                    <a:lnTo>
                      <a:pt x="22" y="63"/>
                    </a:lnTo>
                    <a:lnTo>
                      <a:pt x="33" y="50"/>
                    </a:lnTo>
                    <a:lnTo>
                      <a:pt x="43" y="42"/>
                    </a:lnTo>
                    <a:lnTo>
                      <a:pt x="53" y="36"/>
                    </a:lnTo>
                    <a:lnTo>
                      <a:pt x="65" y="34"/>
                    </a:lnTo>
                    <a:lnTo>
                      <a:pt x="79" y="32"/>
                    </a:lnTo>
                    <a:lnTo>
                      <a:pt x="95" y="31"/>
                    </a:lnTo>
                    <a:lnTo>
                      <a:pt x="114" y="28"/>
                    </a:lnTo>
                    <a:lnTo>
                      <a:pt x="94" y="0"/>
                    </a:lnTo>
                    <a:lnTo>
                      <a:pt x="76" y="3"/>
                    </a:lnTo>
                    <a:lnTo>
                      <a:pt x="60" y="5"/>
                    </a:lnTo>
                    <a:lnTo>
                      <a:pt x="46" y="9"/>
                    </a:lnTo>
                    <a:lnTo>
                      <a:pt x="35" y="12"/>
                    </a:lnTo>
                    <a:lnTo>
                      <a:pt x="25" y="19"/>
                    </a:lnTo>
                    <a:lnTo>
                      <a:pt x="15" y="28"/>
                    </a:lnTo>
                    <a:lnTo>
                      <a:pt x="7" y="41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3" name="Freeform 110"/>
              <p:cNvSpPr/>
              <p:nvPr/>
            </p:nvSpPr>
            <p:spPr bwMode="auto">
              <a:xfrm>
                <a:off x="4283" y="1856"/>
                <a:ext cx="39" cy="30"/>
              </a:xfrm>
              <a:custGeom>
                <a:avLst/>
                <a:gdLst>
                  <a:gd name="T0" fmla="*/ 0 w 78"/>
                  <a:gd name="T1" fmla="*/ 1 h 60"/>
                  <a:gd name="T2" fmla="*/ 1 w 78"/>
                  <a:gd name="T3" fmla="*/ 1 h 60"/>
                  <a:gd name="T4" fmla="*/ 1 w 78"/>
                  <a:gd name="T5" fmla="*/ 1 h 60"/>
                  <a:gd name="T6" fmla="*/ 1 w 78"/>
                  <a:gd name="T7" fmla="*/ 1 h 60"/>
                  <a:gd name="T8" fmla="*/ 1 w 78"/>
                  <a:gd name="T9" fmla="*/ 0 h 60"/>
                  <a:gd name="T10" fmla="*/ 1 w 78"/>
                  <a:gd name="T11" fmla="*/ 1 h 60"/>
                  <a:gd name="T12" fmla="*/ 0 w 78"/>
                  <a:gd name="T13" fmla="*/ 1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60"/>
                  <a:gd name="T23" fmla="*/ 78 w 78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60">
                    <a:moveTo>
                      <a:pt x="0" y="33"/>
                    </a:moveTo>
                    <a:lnTo>
                      <a:pt x="9" y="60"/>
                    </a:lnTo>
                    <a:lnTo>
                      <a:pt x="34" y="36"/>
                    </a:lnTo>
                    <a:lnTo>
                      <a:pt x="78" y="27"/>
                    </a:lnTo>
                    <a:lnTo>
                      <a:pt x="60" y="0"/>
                    </a:lnTo>
                    <a:lnTo>
                      <a:pt x="28" y="9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4" name="Freeform 111"/>
              <p:cNvSpPr/>
              <p:nvPr/>
            </p:nvSpPr>
            <p:spPr bwMode="auto">
              <a:xfrm>
                <a:off x="4290" y="1859"/>
                <a:ext cx="20" cy="17"/>
              </a:xfrm>
              <a:custGeom>
                <a:avLst/>
                <a:gdLst>
                  <a:gd name="T0" fmla="*/ 0 w 41"/>
                  <a:gd name="T1" fmla="*/ 1 h 32"/>
                  <a:gd name="T2" fmla="*/ 0 w 41"/>
                  <a:gd name="T3" fmla="*/ 1 h 32"/>
                  <a:gd name="T4" fmla="*/ 0 w 41"/>
                  <a:gd name="T5" fmla="*/ 0 h 32"/>
                  <a:gd name="T6" fmla="*/ 0 w 41"/>
                  <a:gd name="T7" fmla="*/ 1 h 32"/>
                  <a:gd name="T8" fmla="*/ 0 w 41"/>
                  <a:gd name="T9" fmla="*/ 1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32"/>
                  <a:gd name="T17" fmla="*/ 41 w 41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32">
                    <a:moveTo>
                      <a:pt x="9" y="32"/>
                    </a:moveTo>
                    <a:lnTo>
                      <a:pt x="41" y="26"/>
                    </a:lnTo>
                    <a:lnTo>
                      <a:pt x="29" y="0"/>
                    </a:lnTo>
                    <a:lnTo>
                      <a:pt x="0" y="8"/>
                    </a:lnTo>
                    <a:lnTo>
                      <a:pt x="9" y="32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5" name="Freeform 112"/>
              <p:cNvSpPr/>
              <p:nvPr/>
            </p:nvSpPr>
            <p:spPr bwMode="auto">
              <a:xfrm>
                <a:off x="4204" y="1812"/>
                <a:ext cx="152" cy="76"/>
              </a:xfrm>
              <a:custGeom>
                <a:avLst/>
                <a:gdLst>
                  <a:gd name="T0" fmla="*/ 0 w 304"/>
                  <a:gd name="T1" fmla="*/ 1 h 152"/>
                  <a:gd name="T2" fmla="*/ 1 w 304"/>
                  <a:gd name="T3" fmla="*/ 0 h 152"/>
                  <a:gd name="T4" fmla="*/ 1 w 304"/>
                  <a:gd name="T5" fmla="*/ 1 h 152"/>
                  <a:gd name="T6" fmla="*/ 1 w 304"/>
                  <a:gd name="T7" fmla="*/ 1 h 152"/>
                  <a:gd name="T8" fmla="*/ 0 w 304"/>
                  <a:gd name="T9" fmla="*/ 1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152"/>
                  <a:gd name="T17" fmla="*/ 304 w 304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152">
                    <a:moveTo>
                      <a:pt x="0" y="135"/>
                    </a:moveTo>
                    <a:lnTo>
                      <a:pt x="294" y="0"/>
                    </a:lnTo>
                    <a:lnTo>
                      <a:pt x="304" y="29"/>
                    </a:lnTo>
                    <a:lnTo>
                      <a:pt x="14" y="152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6" name="Freeform 113"/>
              <p:cNvSpPr/>
              <p:nvPr/>
            </p:nvSpPr>
            <p:spPr bwMode="auto">
              <a:xfrm>
                <a:off x="4231" y="1866"/>
                <a:ext cx="45" cy="21"/>
              </a:xfrm>
              <a:custGeom>
                <a:avLst/>
                <a:gdLst>
                  <a:gd name="T0" fmla="*/ 0 w 90"/>
                  <a:gd name="T1" fmla="*/ 0 h 43"/>
                  <a:gd name="T2" fmla="*/ 1 w 90"/>
                  <a:gd name="T3" fmla="*/ 0 h 43"/>
                  <a:gd name="T4" fmla="*/ 1 w 90"/>
                  <a:gd name="T5" fmla="*/ 0 h 43"/>
                  <a:gd name="T6" fmla="*/ 1 w 90"/>
                  <a:gd name="T7" fmla="*/ 0 h 43"/>
                  <a:gd name="T8" fmla="*/ 1 w 90"/>
                  <a:gd name="T9" fmla="*/ 0 h 43"/>
                  <a:gd name="T10" fmla="*/ 0 w 90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0"/>
                  <a:gd name="T19" fmla="*/ 0 h 43"/>
                  <a:gd name="T20" fmla="*/ 90 w 90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0" h="43">
                    <a:moveTo>
                      <a:pt x="0" y="34"/>
                    </a:moveTo>
                    <a:lnTo>
                      <a:pt x="90" y="0"/>
                    </a:lnTo>
                    <a:lnTo>
                      <a:pt x="76" y="23"/>
                    </a:lnTo>
                    <a:lnTo>
                      <a:pt x="76" y="40"/>
                    </a:lnTo>
                    <a:lnTo>
                      <a:pt x="45" y="43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" name="Freeform 114"/>
              <p:cNvSpPr/>
              <p:nvPr/>
            </p:nvSpPr>
            <p:spPr bwMode="auto">
              <a:xfrm>
                <a:off x="4326" y="1829"/>
                <a:ext cx="40" cy="33"/>
              </a:xfrm>
              <a:custGeom>
                <a:avLst/>
                <a:gdLst>
                  <a:gd name="T0" fmla="*/ 0 w 78"/>
                  <a:gd name="T1" fmla="*/ 1 h 65"/>
                  <a:gd name="T2" fmla="*/ 1 w 78"/>
                  <a:gd name="T3" fmla="*/ 0 h 65"/>
                  <a:gd name="T4" fmla="*/ 1 w 78"/>
                  <a:gd name="T5" fmla="*/ 1 h 65"/>
                  <a:gd name="T6" fmla="*/ 1 w 78"/>
                  <a:gd name="T7" fmla="*/ 1 h 65"/>
                  <a:gd name="T8" fmla="*/ 1 w 78"/>
                  <a:gd name="T9" fmla="*/ 1 h 65"/>
                  <a:gd name="T10" fmla="*/ 0 w 78"/>
                  <a:gd name="T11" fmla="*/ 1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65"/>
                  <a:gd name="T20" fmla="*/ 78 w 78"/>
                  <a:gd name="T21" fmla="*/ 65 h 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65">
                    <a:moveTo>
                      <a:pt x="0" y="31"/>
                    </a:moveTo>
                    <a:lnTo>
                      <a:pt x="78" y="0"/>
                    </a:lnTo>
                    <a:lnTo>
                      <a:pt x="78" y="25"/>
                    </a:lnTo>
                    <a:lnTo>
                      <a:pt x="64" y="46"/>
                    </a:lnTo>
                    <a:lnTo>
                      <a:pt x="16" y="6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" name="Freeform 115"/>
              <p:cNvSpPr/>
              <p:nvPr/>
            </p:nvSpPr>
            <p:spPr bwMode="auto">
              <a:xfrm>
                <a:off x="4031" y="1609"/>
                <a:ext cx="100" cy="110"/>
              </a:xfrm>
              <a:custGeom>
                <a:avLst/>
                <a:gdLst>
                  <a:gd name="T0" fmla="*/ 1 w 200"/>
                  <a:gd name="T1" fmla="*/ 0 h 220"/>
                  <a:gd name="T2" fmla="*/ 1 w 200"/>
                  <a:gd name="T3" fmla="*/ 1 h 220"/>
                  <a:gd name="T4" fmla="*/ 1 w 200"/>
                  <a:gd name="T5" fmla="*/ 1 h 220"/>
                  <a:gd name="T6" fmla="*/ 1 w 200"/>
                  <a:gd name="T7" fmla="*/ 1 h 220"/>
                  <a:gd name="T8" fmla="*/ 1 w 200"/>
                  <a:gd name="T9" fmla="*/ 1 h 220"/>
                  <a:gd name="T10" fmla="*/ 1 w 200"/>
                  <a:gd name="T11" fmla="*/ 1 h 220"/>
                  <a:gd name="T12" fmla="*/ 1 w 200"/>
                  <a:gd name="T13" fmla="*/ 1 h 220"/>
                  <a:gd name="T14" fmla="*/ 1 w 200"/>
                  <a:gd name="T15" fmla="*/ 1 h 220"/>
                  <a:gd name="T16" fmla="*/ 1 w 200"/>
                  <a:gd name="T17" fmla="*/ 1 h 220"/>
                  <a:gd name="T18" fmla="*/ 1 w 200"/>
                  <a:gd name="T19" fmla="*/ 1 h 220"/>
                  <a:gd name="T20" fmla="*/ 1 w 200"/>
                  <a:gd name="T21" fmla="*/ 1 h 220"/>
                  <a:gd name="T22" fmla="*/ 1 w 200"/>
                  <a:gd name="T23" fmla="*/ 1 h 220"/>
                  <a:gd name="T24" fmla="*/ 1 w 200"/>
                  <a:gd name="T25" fmla="*/ 1 h 220"/>
                  <a:gd name="T26" fmla="*/ 1 w 200"/>
                  <a:gd name="T27" fmla="*/ 1 h 220"/>
                  <a:gd name="T28" fmla="*/ 1 w 200"/>
                  <a:gd name="T29" fmla="*/ 1 h 220"/>
                  <a:gd name="T30" fmla="*/ 1 w 200"/>
                  <a:gd name="T31" fmla="*/ 1 h 220"/>
                  <a:gd name="T32" fmla="*/ 1 w 200"/>
                  <a:gd name="T33" fmla="*/ 1 h 220"/>
                  <a:gd name="T34" fmla="*/ 1 w 200"/>
                  <a:gd name="T35" fmla="*/ 1 h 220"/>
                  <a:gd name="T36" fmla="*/ 1 w 200"/>
                  <a:gd name="T37" fmla="*/ 1 h 220"/>
                  <a:gd name="T38" fmla="*/ 1 w 200"/>
                  <a:gd name="T39" fmla="*/ 1 h 220"/>
                  <a:gd name="T40" fmla="*/ 1 w 200"/>
                  <a:gd name="T41" fmla="*/ 1 h 220"/>
                  <a:gd name="T42" fmla="*/ 1 w 200"/>
                  <a:gd name="T43" fmla="*/ 1 h 220"/>
                  <a:gd name="T44" fmla="*/ 1 w 200"/>
                  <a:gd name="T45" fmla="*/ 1 h 220"/>
                  <a:gd name="T46" fmla="*/ 1 w 200"/>
                  <a:gd name="T47" fmla="*/ 1 h 220"/>
                  <a:gd name="T48" fmla="*/ 0 w 200"/>
                  <a:gd name="T49" fmla="*/ 1 h 220"/>
                  <a:gd name="T50" fmla="*/ 1 w 200"/>
                  <a:gd name="T51" fmla="*/ 1 h 220"/>
                  <a:gd name="T52" fmla="*/ 1 w 200"/>
                  <a:gd name="T53" fmla="*/ 1 h 220"/>
                  <a:gd name="T54" fmla="*/ 1 w 200"/>
                  <a:gd name="T55" fmla="*/ 1 h 220"/>
                  <a:gd name="T56" fmla="*/ 1 w 200"/>
                  <a:gd name="T57" fmla="*/ 1 h 220"/>
                  <a:gd name="T58" fmla="*/ 1 w 200"/>
                  <a:gd name="T59" fmla="*/ 1 h 220"/>
                  <a:gd name="T60" fmla="*/ 1 w 200"/>
                  <a:gd name="T61" fmla="*/ 1 h 220"/>
                  <a:gd name="T62" fmla="*/ 1 w 200"/>
                  <a:gd name="T63" fmla="*/ 1 h 220"/>
                  <a:gd name="T64" fmla="*/ 1 w 200"/>
                  <a:gd name="T65" fmla="*/ 0 h 2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0"/>
                  <a:gd name="T100" fmla="*/ 0 h 220"/>
                  <a:gd name="T101" fmla="*/ 200 w 200"/>
                  <a:gd name="T102" fmla="*/ 220 h 22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0" h="220">
                    <a:moveTo>
                      <a:pt x="100" y="0"/>
                    </a:moveTo>
                    <a:lnTo>
                      <a:pt x="121" y="2"/>
                    </a:lnTo>
                    <a:lnTo>
                      <a:pt x="139" y="9"/>
                    </a:lnTo>
                    <a:lnTo>
                      <a:pt x="157" y="18"/>
                    </a:lnTo>
                    <a:lnTo>
                      <a:pt x="172" y="32"/>
                    </a:lnTo>
                    <a:lnTo>
                      <a:pt x="183" y="48"/>
                    </a:lnTo>
                    <a:lnTo>
                      <a:pt x="192" y="68"/>
                    </a:lnTo>
                    <a:lnTo>
                      <a:pt x="198" y="88"/>
                    </a:lnTo>
                    <a:lnTo>
                      <a:pt x="200" y="110"/>
                    </a:lnTo>
                    <a:lnTo>
                      <a:pt x="198" y="132"/>
                    </a:lnTo>
                    <a:lnTo>
                      <a:pt x="192" y="153"/>
                    </a:lnTo>
                    <a:lnTo>
                      <a:pt x="183" y="171"/>
                    </a:lnTo>
                    <a:lnTo>
                      <a:pt x="172" y="187"/>
                    </a:lnTo>
                    <a:lnTo>
                      <a:pt x="157" y="201"/>
                    </a:lnTo>
                    <a:lnTo>
                      <a:pt x="139" y="212"/>
                    </a:lnTo>
                    <a:lnTo>
                      <a:pt x="121" y="217"/>
                    </a:lnTo>
                    <a:lnTo>
                      <a:pt x="100" y="220"/>
                    </a:lnTo>
                    <a:lnTo>
                      <a:pt x="79" y="217"/>
                    </a:lnTo>
                    <a:lnTo>
                      <a:pt x="61" y="212"/>
                    </a:lnTo>
                    <a:lnTo>
                      <a:pt x="44" y="201"/>
                    </a:lnTo>
                    <a:lnTo>
                      <a:pt x="30" y="187"/>
                    </a:lnTo>
                    <a:lnTo>
                      <a:pt x="17" y="171"/>
                    </a:lnTo>
                    <a:lnTo>
                      <a:pt x="8" y="153"/>
                    </a:lnTo>
                    <a:lnTo>
                      <a:pt x="2" y="132"/>
                    </a:lnTo>
                    <a:lnTo>
                      <a:pt x="0" y="110"/>
                    </a:lnTo>
                    <a:lnTo>
                      <a:pt x="2" y="88"/>
                    </a:lnTo>
                    <a:lnTo>
                      <a:pt x="8" y="68"/>
                    </a:lnTo>
                    <a:lnTo>
                      <a:pt x="17" y="48"/>
                    </a:lnTo>
                    <a:lnTo>
                      <a:pt x="30" y="32"/>
                    </a:lnTo>
                    <a:lnTo>
                      <a:pt x="44" y="18"/>
                    </a:lnTo>
                    <a:lnTo>
                      <a:pt x="61" y="9"/>
                    </a:lnTo>
                    <a:lnTo>
                      <a:pt x="79" y="2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9" name="Freeform 116"/>
              <p:cNvSpPr/>
              <p:nvPr/>
            </p:nvSpPr>
            <p:spPr bwMode="auto">
              <a:xfrm>
                <a:off x="4037" y="1742"/>
                <a:ext cx="40" cy="44"/>
              </a:xfrm>
              <a:custGeom>
                <a:avLst/>
                <a:gdLst>
                  <a:gd name="T0" fmla="*/ 0 w 81"/>
                  <a:gd name="T1" fmla="*/ 0 h 87"/>
                  <a:gd name="T2" fmla="*/ 0 w 81"/>
                  <a:gd name="T3" fmla="*/ 1 h 87"/>
                  <a:gd name="T4" fmla="*/ 0 w 81"/>
                  <a:gd name="T5" fmla="*/ 1 h 87"/>
                  <a:gd name="T6" fmla="*/ 0 w 81"/>
                  <a:gd name="T7" fmla="*/ 1 h 87"/>
                  <a:gd name="T8" fmla="*/ 0 w 81"/>
                  <a:gd name="T9" fmla="*/ 1 h 87"/>
                  <a:gd name="T10" fmla="*/ 0 w 81"/>
                  <a:gd name="T11" fmla="*/ 1 h 87"/>
                  <a:gd name="T12" fmla="*/ 0 w 81"/>
                  <a:gd name="T13" fmla="*/ 1 h 87"/>
                  <a:gd name="T14" fmla="*/ 0 w 81"/>
                  <a:gd name="T15" fmla="*/ 1 h 87"/>
                  <a:gd name="T16" fmla="*/ 0 w 81"/>
                  <a:gd name="T17" fmla="*/ 1 h 87"/>
                  <a:gd name="T18" fmla="*/ 0 w 81"/>
                  <a:gd name="T19" fmla="*/ 1 h 87"/>
                  <a:gd name="T20" fmla="*/ 0 w 81"/>
                  <a:gd name="T21" fmla="*/ 1 h 87"/>
                  <a:gd name="T22" fmla="*/ 0 w 81"/>
                  <a:gd name="T23" fmla="*/ 1 h 87"/>
                  <a:gd name="T24" fmla="*/ 0 w 81"/>
                  <a:gd name="T25" fmla="*/ 1 h 87"/>
                  <a:gd name="T26" fmla="*/ 0 w 81"/>
                  <a:gd name="T27" fmla="*/ 1 h 87"/>
                  <a:gd name="T28" fmla="*/ 0 w 81"/>
                  <a:gd name="T29" fmla="*/ 1 h 87"/>
                  <a:gd name="T30" fmla="*/ 0 w 81"/>
                  <a:gd name="T31" fmla="*/ 1 h 87"/>
                  <a:gd name="T32" fmla="*/ 0 w 81"/>
                  <a:gd name="T33" fmla="*/ 1 h 87"/>
                  <a:gd name="T34" fmla="*/ 0 w 81"/>
                  <a:gd name="T35" fmla="*/ 1 h 87"/>
                  <a:gd name="T36" fmla="*/ 0 w 81"/>
                  <a:gd name="T37" fmla="*/ 1 h 87"/>
                  <a:gd name="T38" fmla="*/ 0 w 81"/>
                  <a:gd name="T39" fmla="*/ 1 h 87"/>
                  <a:gd name="T40" fmla="*/ 0 w 81"/>
                  <a:gd name="T41" fmla="*/ 1 h 87"/>
                  <a:gd name="T42" fmla="*/ 0 w 81"/>
                  <a:gd name="T43" fmla="*/ 1 h 87"/>
                  <a:gd name="T44" fmla="*/ 0 w 81"/>
                  <a:gd name="T45" fmla="*/ 1 h 87"/>
                  <a:gd name="T46" fmla="*/ 0 w 81"/>
                  <a:gd name="T47" fmla="*/ 1 h 87"/>
                  <a:gd name="T48" fmla="*/ 0 w 81"/>
                  <a:gd name="T49" fmla="*/ 1 h 87"/>
                  <a:gd name="T50" fmla="*/ 0 w 81"/>
                  <a:gd name="T51" fmla="*/ 1 h 87"/>
                  <a:gd name="T52" fmla="*/ 0 w 81"/>
                  <a:gd name="T53" fmla="*/ 1 h 87"/>
                  <a:gd name="T54" fmla="*/ 0 w 81"/>
                  <a:gd name="T55" fmla="*/ 1 h 87"/>
                  <a:gd name="T56" fmla="*/ 0 w 81"/>
                  <a:gd name="T57" fmla="*/ 1 h 87"/>
                  <a:gd name="T58" fmla="*/ 0 w 81"/>
                  <a:gd name="T59" fmla="*/ 1 h 87"/>
                  <a:gd name="T60" fmla="*/ 0 w 81"/>
                  <a:gd name="T61" fmla="*/ 1 h 87"/>
                  <a:gd name="T62" fmla="*/ 0 w 81"/>
                  <a:gd name="T63" fmla="*/ 1 h 87"/>
                  <a:gd name="T64" fmla="*/ 0 w 81"/>
                  <a:gd name="T65" fmla="*/ 0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1"/>
                  <a:gd name="T100" fmla="*/ 0 h 87"/>
                  <a:gd name="T101" fmla="*/ 81 w 81"/>
                  <a:gd name="T102" fmla="*/ 87 h 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1" h="87">
                    <a:moveTo>
                      <a:pt x="41" y="0"/>
                    </a:moveTo>
                    <a:lnTo>
                      <a:pt x="49" y="1"/>
                    </a:lnTo>
                    <a:lnTo>
                      <a:pt x="56" y="3"/>
                    </a:lnTo>
                    <a:lnTo>
                      <a:pt x="63" y="7"/>
                    </a:lnTo>
                    <a:lnTo>
                      <a:pt x="70" y="13"/>
                    </a:lnTo>
                    <a:lnTo>
                      <a:pt x="74" y="19"/>
                    </a:lnTo>
                    <a:lnTo>
                      <a:pt x="78" y="26"/>
                    </a:lnTo>
                    <a:lnTo>
                      <a:pt x="80" y="34"/>
                    </a:lnTo>
                    <a:lnTo>
                      <a:pt x="81" y="44"/>
                    </a:lnTo>
                    <a:lnTo>
                      <a:pt x="80" y="53"/>
                    </a:lnTo>
                    <a:lnTo>
                      <a:pt x="78" y="61"/>
                    </a:lnTo>
                    <a:lnTo>
                      <a:pt x="74" y="68"/>
                    </a:lnTo>
                    <a:lnTo>
                      <a:pt x="70" y="75"/>
                    </a:lnTo>
                    <a:lnTo>
                      <a:pt x="63" y="81"/>
                    </a:lnTo>
                    <a:lnTo>
                      <a:pt x="56" y="84"/>
                    </a:lnTo>
                    <a:lnTo>
                      <a:pt x="49" y="86"/>
                    </a:lnTo>
                    <a:lnTo>
                      <a:pt x="41" y="87"/>
                    </a:lnTo>
                    <a:lnTo>
                      <a:pt x="33" y="86"/>
                    </a:lnTo>
                    <a:lnTo>
                      <a:pt x="26" y="84"/>
                    </a:lnTo>
                    <a:lnTo>
                      <a:pt x="19" y="81"/>
                    </a:lnTo>
                    <a:lnTo>
                      <a:pt x="12" y="75"/>
                    </a:lnTo>
                    <a:lnTo>
                      <a:pt x="7" y="68"/>
                    </a:lnTo>
                    <a:lnTo>
                      <a:pt x="4" y="61"/>
                    </a:lnTo>
                    <a:lnTo>
                      <a:pt x="2" y="53"/>
                    </a:lnTo>
                    <a:lnTo>
                      <a:pt x="0" y="44"/>
                    </a:lnTo>
                    <a:lnTo>
                      <a:pt x="2" y="34"/>
                    </a:lnTo>
                    <a:lnTo>
                      <a:pt x="4" y="26"/>
                    </a:lnTo>
                    <a:lnTo>
                      <a:pt x="7" y="19"/>
                    </a:lnTo>
                    <a:lnTo>
                      <a:pt x="12" y="13"/>
                    </a:lnTo>
                    <a:lnTo>
                      <a:pt x="19" y="7"/>
                    </a:lnTo>
                    <a:lnTo>
                      <a:pt x="26" y="3"/>
                    </a:lnTo>
                    <a:lnTo>
                      <a:pt x="33" y="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0" name="Freeform 117"/>
              <p:cNvSpPr/>
              <p:nvPr/>
            </p:nvSpPr>
            <p:spPr bwMode="auto">
              <a:xfrm>
                <a:off x="3915" y="2123"/>
                <a:ext cx="55" cy="60"/>
              </a:xfrm>
              <a:custGeom>
                <a:avLst/>
                <a:gdLst>
                  <a:gd name="T0" fmla="*/ 1 w 110"/>
                  <a:gd name="T1" fmla="*/ 0 h 120"/>
                  <a:gd name="T2" fmla="*/ 1 w 110"/>
                  <a:gd name="T3" fmla="*/ 1 h 120"/>
                  <a:gd name="T4" fmla="*/ 1 w 110"/>
                  <a:gd name="T5" fmla="*/ 1 h 120"/>
                  <a:gd name="T6" fmla="*/ 1 w 110"/>
                  <a:gd name="T7" fmla="*/ 1 h 120"/>
                  <a:gd name="T8" fmla="*/ 1 w 110"/>
                  <a:gd name="T9" fmla="*/ 1 h 120"/>
                  <a:gd name="T10" fmla="*/ 1 w 110"/>
                  <a:gd name="T11" fmla="*/ 1 h 120"/>
                  <a:gd name="T12" fmla="*/ 1 w 110"/>
                  <a:gd name="T13" fmla="*/ 1 h 120"/>
                  <a:gd name="T14" fmla="*/ 1 w 110"/>
                  <a:gd name="T15" fmla="*/ 1 h 120"/>
                  <a:gd name="T16" fmla="*/ 1 w 110"/>
                  <a:gd name="T17" fmla="*/ 1 h 120"/>
                  <a:gd name="T18" fmla="*/ 1 w 110"/>
                  <a:gd name="T19" fmla="*/ 1 h 120"/>
                  <a:gd name="T20" fmla="*/ 1 w 110"/>
                  <a:gd name="T21" fmla="*/ 1 h 120"/>
                  <a:gd name="T22" fmla="*/ 1 w 110"/>
                  <a:gd name="T23" fmla="*/ 1 h 120"/>
                  <a:gd name="T24" fmla="*/ 1 w 110"/>
                  <a:gd name="T25" fmla="*/ 1 h 120"/>
                  <a:gd name="T26" fmla="*/ 1 w 110"/>
                  <a:gd name="T27" fmla="*/ 1 h 120"/>
                  <a:gd name="T28" fmla="*/ 1 w 110"/>
                  <a:gd name="T29" fmla="*/ 1 h 120"/>
                  <a:gd name="T30" fmla="*/ 1 w 110"/>
                  <a:gd name="T31" fmla="*/ 1 h 120"/>
                  <a:gd name="T32" fmla="*/ 1 w 110"/>
                  <a:gd name="T33" fmla="*/ 1 h 120"/>
                  <a:gd name="T34" fmla="*/ 1 w 110"/>
                  <a:gd name="T35" fmla="*/ 1 h 120"/>
                  <a:gd name="T36" fmla="*/ 1 w 110"/>
                  <a:gd name="T37" fmla="*/ 1 h 120"/>
                  <a:gd name="T38" fmla="*/ 1 w 110"/>
                  <a:gd name="T39" fmla="*/ 1 h 120"/>
                  <a:gd name="T40" fmla="*/ 1 w 110"/>
                  <a:gd name="T41" fmla="*/ 1 h 120"/>
                  <a:gd name="T42" fmla="*/ 1 w 110"/>
                  <a:gd name="T43" fmla="*/ 1 h 120"/>
                  <a:gd name="T44" fmla="*/ 1 w 110"/>
                  <a:gd name="T45" fmla="*/ 1 h 120"/>
                  <a:gd name="T46" fmla="*/ 1 w 110"/>
                  <a:gd name="T47" fmla="*/ 1 h 120"/>
                  <a:gd name="T48" fmla="*/ 0 w 110"/>
                  <a:gd name="T49" fmla="*/ 1 h 120"/>
                  <a:gd name="T50" fmla="*/ 1 w 110"/>
                  <a:gd name="T51" fmla="*/ 1 h 120"/>
                  <a:gd name="T52" fmla="*/ 1 w 110"/>
                  <a:gd name="T53" fmla="*/ 1 h 120"/>
                  <a:gd name="T54" fmla="*/ 1 w 110"/>
                  <a:gd name="T55" fmla="*/ 1 h 120"/>
                  <a:gd name="T56" fmla="*/ 1 w 110"/>
                  <a:gd name="T57" fmla="*/ 1 h 120"/>
                  <a:gd name="T58" fmla="*/ 1 w 110"/>
                  <a:gd name="T59" fmla="*/ 1 h 120"/>
                  <a:gd name="T60" fmla="*/ 1 w 110"/>
                  <a:gd name="T61" fmla="*/ 1 h 120"/>
                  <a:gd name="T62" fmla="*/ 1 w 110"/>
                  <a:gd name="T63" fmla="*/ 1 h 120"/>
                  <a:gd name="T64" fmla="*/ 1 w 110"/>
                  <a:gd name="T65" fmla="*/ 0 h 1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0"/>
                  <a:gd name="T100" fmla="*/ 0 h 120"/>
                  <a:gd name="T101" fmla="*/ 110 w 110"/>
                  <a:gd name="T102" fmla="*/ 120 h 12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0" h="120">
                    <a:moveTo>
                      <a:pt x="56" y="0"/>
                    </a:moveTo>
                    <a:lnTo>
                      <a:pt x="66" y="1"/>
                    </a:lnTo>
                    <a:lnTo>
                      <a:pt x="76" y="5"/>
                    </a:lnTo>
                    <a:lnTo>
                      <a:pt x="86" y="11"/>
                    </a:lnTo>
                    <a:lnTo>
                      <a:pt x="94" y="17"/>
                    </a:lnTo>
                    <a:lnTo>
                      <a:pt x="101" y="27"/>
                    </a:lnTo>
                    <a:lnTo>
                      <a:pt x="105" y="37"/>
                    </a:lnTo>
                    <a:lnTo>
                      <a:pt x="109" y="47"/>
                    </a:lnTo>
                    <a:lnTo>
                      <a:pt x="110" y="60"/>
                    </a:lnTo>
                    <a:lnTo>
                      <a:pt x="109" y="72"/>
                    </a:lnTo>
                    <a:lnTo>
                      <a:pt x="105" y="83"/>
                    </a:lnTo>
                    <a:lnTo>
                      <a:pt x="101" y="94"/>
                    </a:lnTo>
                    <a:lnTo>
                      <a:pt x="94" y="102"/>
                    </a:lnTo>
                    <a:lnTo>
                      <a:pt x="86" y="110"/>
                    </a:lnTo>
                    <a:lnTo>
                      <a:pt x="76" y="115"/>
                    </a:lnTo>
                    <a:lnTo>
                      <a:pt x="66" y="119"/>
                    </a:lnTo>
                    <a:lnTo>
                      <a:pt x="56" y="120"/>
                    </a:lnTo>
                    <a:lnTo>
                      <a:pt x="44" y="119"/>
                    </a:lnTo>
                    <a:lnTo>
                      <a:pt x="35" y="115"/>
                    </a:lnTo>
                    <a:lnTo>
                      <a:pt x="25" y="110"/>
                    </a:lnTo>
                    <a:lnTo>
                      <a:pt x="17" y="102"/>
                    </a:lnTo>
                    <a:lnTo>
                      <a:pt x="10" y="94"/>
                    </a:lnTo>
                    <a:lnTo>
                      <a:pt x="5" y="83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2" y="47"/>
                    </a:lnTo>
                    <a:lnTo>
                      <a:pt x="5" y="37"/>
                    </a:lnTo>
                    <a:lnTo>
                      <a:pt x="10" y="27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5" y="5"/>
                    </a:lnTo>
                    <a:lnTo>
                      <a:pt x="44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1" name="Freeform 118"/>
              <p:cNvSpPr/>
              <p:nvPr/>
            </p:nvSpPr>
            <p:spPr bwMode="auto">
              <a:xfrm>
                <a:off x="4097" y="1995"/>
                <a:ext cx="43" cy="29"/>
              </a:xfrm>
              <a:custGeom>
                <a:avLst/>
                <a:gdLst>
                  <a:gd name="T0" fmla="*/ 1 w 86"/>
                  <a:gd name="T1" fmla="*/ 1 h 56"/>
                  <a:gd name="T2" fmla="*/ 1 w 86"/>
                  <a:gd name="T3" fmla="*/ 1 h 56"/>
                  <a:gd name="T4" fmla="*/ 1 w 86"/>
                  <a:gd name="T5" fmla="*/ 1 h 56"/>
                  <a:gd name="T6" fmla="*/ 1 w 86"/>
                  <a:gd name="T7" fmla="*/ 1 h 56"/>
                  <a:gd name="T8" fmla="*/ 1 w 86"/>
                  <a:gd name="T9" fmla="*/ 1 h 56"/>
                  <a:gd name="T10" fmla="*/ 1 w 86"/>
                  <a:gd name="T11" fmla="*/ 1 h 56"/>
                  <a:gd name="T12" fmla="*/ 1 w 86"/>
                  <a:gd name="T13" fmla="*/ 1 h 56"/>
                  <a:gd name="T14" fmla="*/ 1 w 86"/>
                  <a:gd name="T15" fmla="*/ 1 h 56"/>
                  <a:gd name="T16" fmla="*/ 1 w 86"/>
                  <a:gd name="T17" fmla="*/ 1 h 56"/>
                  <a:gd name="T18" fmla="*/ 1 w 86"/>
                  <a:gd name="T19" fmla="*/ 1 h 56"/>
                  <a:gd name="T20" fmla="*/ 1 w 86"/>
                  <a:gd name="T21" fmla="*/ 1 h 56"/>
                  <a:gd name="T22" fmla="*/ 1 w 86"/>
                  <a:gd name="T23" fmla="*/ 1 h 56"/>
                  <a:gd name="T24" fmla="*/ 1 w 86"/>
                  <a:gd name="T25" fmla="*/ 1 h 56"/>
                  <a:gd name="T26" fmla="*/ 0 w 86"/>
                  <a:gd name="T27" fmla="*/ 1 h 56"/>
                  <a:gd name="T28" fmla="*/ 1 w 86"/>
                  <a:gd name="T29" fmla="*/ 1 h 56"/>
                  <a:gd name="T30" fmla="*/ 1 w 86"/>
                  <a:gd name="T31" fmla="*/ 1 h 56"/>
                  <a:gd name="T32" fmla="*/ 1 w 86"/>
                  <a:gd name="T33" fmla="*/ 1 h 56"/>
                  <a:gd name="T34" fmla="*/ 1 w 86"/>
                  <a:gd name="T35" fmla="*/ 0 h 56"/>
                  <a:gd name="T36" fmla="*/ 1 w 86"/>
                  <a:gd name="T37" fmla="*/ 0 h 56"/>
                  <a:gd name="T38" fmla="*/ 1 w 86"/>
                  <a:gd name="T39" fmla="*/ 0 h 56"/>
                  <a:gd name="T40" fmla="*/ 1 w 86"/>
                  <a:gd name="T41" fmla="*/ 1 h 56"/>
                  <a:gd name="T42" fmla="*/ 1 w 86"/>
                  <a:gd name="T43" fmla="*/ 1 h 56"/>
                  <a:gd name="T44" fmla="*/ 1 w 86"/>
                  <a:gd name="T45" fmla="*/ 1 h 56"/>
                  <a:gd name="T46" fmla="*/ 1 w 86"/>
                  <a:gd name="T47" fmla="*/ 1 h 56"/>
                  <a:gd name="T48" fmla="*/ 1 w 86"/>
                  <a:gd name="T49" fmla="*/ 1 h 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6"/>
                  <a:gd name="T76" fmla="*/ 0 h 56"/>
                  <a:gd name="T77" fmla="*/ 86 w 86"/>
                  <a:gd name="T78" fmla="*/ 56 h 5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6" h="56">
                    <a:moveTo>
                      <a:pt x="83" y="16"/>
                    </a:moveTo>
                    <a:lnTo>
                      <a:pt x="86" y="26"/>
                    </a:lnTo>
                    <a:lnTo>
                      <a:pt x="82" y="38"/>
                    </a:lnTo>
                    <a:lnTo>
                      <a:pt x="73" y="47"/>
                    </a:lnTo>
                    <a:lnTo>
                      <a:pt x="59" y="54"/>
                    </a:lnTo>
                    <a:lnTo>
                      <a:pt x="51" y="55"/>
                    </a:lnTo>
                    <a:lnTo>
                      <a:pt x="42" y="56"/>
                    </a:lnTo>
                    <a:lnTo>
                      <a:pt x="34" y="56"/>
                    </a:lnTo>
                    <a:lnTo>
                      <a:pt x="27" y="54"/>
                    </a:lnTo>
                    <a:lnTo>
                      <a:pt x="19" y="51"/>
                    </a:lnTo>
                    <a:lnTo>
                      <a:pt x="13" y="49"/>
                    </a:lnTo>
                    <a:lnTo>
                      <a:pt x="7" y="45"/>
                    </a:lnTo>
                    <a:lnTo>
                      <a:pt x="4" y="40"/>
                    </a:lnTo>
                    <a:lnTo>
                      <a:pt x="0" y="30"/>
                    </a:lnTo>
                    <a:lnTo>
                      <a:pt x="4" y="18"/>
                    </a:lnTo>
                    <a:lnTo>
                      <a:pt x="13" y="9"/>
                    </a:lnTo>
                    <a:lnTo>
                      <a:pt x="28" y="2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2" y="0"/>
                    </a:lnTo>
                    <a:lnTo>
                      <a:pt x="60" y="1"/>
                    </a:lnTo>
                    <a:lnTo>
                      <a:pt x="67" y="3"/>
                    </a:lnTo>
                    <a:lnTo>
                      <a:pt x="74" y="7"/>
                    </a:lnTo>
                    <a:lnTo>
                      <a:pt x="79" y="11"/>
                    </a:lnTo>
                    <a:lnTo>
                      <a:pt x="83" y="16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2" name="Freeform 119"/>
              <p:cNvSpPr/>
              <p:nvPr/>
            </p:nvSpPr>
            <p:spPr bwMode="auto">
              <a:xfrm>
                <a:off x="4157" y="1959"/>
                <a:ext cx="34" cy="22"/>
              </a:xfrm>
              <a:custGeom>
                <a:avLst/>
                <a:gdLst>
                  <a:gd name="T0" fmla="*/ 1 w 67"/>
                  <a:gd name="T1" fmla="*/ 0 h 45"/>
                  <a:gd name="T2" fmla="*/ 1 w 67"/>
                  <a:gd name="T3" fmla="*/ 0 h 45"/>
                  <a:gd name="T4" fmla="*/ 1 w 67"/>
                  <a:gd name="T5" fmla="*/ 0 h 45"/>
                  <a:gd name="T6" fmla="*/ 1 w 67"/>
                  <a:gd name="T7" fmla="*/ 0 h 45"/>
                  <a:gd name="T8" fmla="*/ 1 w 67"/>
                  <a:gd name="T9" fmla="*/ 0 h 45"/>
                  <a:gd name="T10" fmla="*/ 1 w 67"/>
                  <a:gd name="T11" fmla="*/ 0 h 45"/>
                  <a:gd name="T12" fmla="*/ 1 w 67"/>
                  <a:gd name="T13" fmla="*/ 0 h 45"/>
                  <a:gd name="T14" fmla="*/ 1 w 67"/>
                  <a:gd name="T15" fmla="*/ 0 h 45"/>
                  <a:gd name="T16" fmla="*/ 1 w 67"/>
                  <a:gd name="T17" fmla="*/ 0 h 45"/>
                  <a:gd name="T18" fmla="*/ 1 w 67"/>
                  <a:gd name="T19" fmla="*/ 0 h 45"/>
                  <a:gd name="T20" fmla="*/ 1 w 67"/>
                  <a:gd name="T21" fmla="*/ 0 h 45"/>
                  <a:gd name="T22" fmla="*/ 1 w 67"/>
                  <a:gd name="T23" fmla="*/ 0 h 45"/>
                  <a:gd name="T24" fmla="*/ 1 w 67"/>
                  <a:gd name="T25" fmla="*/ 0 h 45"/>
                  <a:gd name="T26" fmla="*/ 0 w 67"/>
                  <a:gd name="T27" fmla="*/ 0 h 45"/>
                  <a:gd name="T28" fmla="*/ 1 w 67"/>
                  <a:gd name="T29" fmla="*/ 0 h 45"/>
                  <a:gd name="T30" fmla="*/ 1 w 67"/>
                  <a:gd name="T31" fmla="*/ 0 h 45"/>
                  <a:gd name="T32" fmla="*/ 1 w 67"/>
                  <a:gd name="T33" fmla="*/ 0 h 45"/>
                  <a:gd name="T34" fmla="*/ 1 w 67"/>
                  <a:gd name="T35" fmla="*/ 0 h 45"/>
                  <a:gd name="T36" fmla="*/ 1 w 67"/>
                  <a:gd name="T37" fmla="*/ 0 h 45"/>
                  <a:gd name="T38" fmla="*/ 1 w 67"/>
                  <a:gd name="T39" fmla="*/ 0 h 45"/>
                  <a:gd name="T40" fmla="*/ 1 w 67"/>
                  <a:gd name="T41" fmla="*/ 0 h 45"/>
                  <a:gd name="T42" fmla="*/ 1 w 67"/>
                  <a:gd name="T43" fmla="*/ 0 h 45"/>
                  <a:gd name="T44" fmla="*/ 1 w 67"/>
                  <a:gd name="T45" fmla="*/ 0 h 45"/>
                  <a:gd name="T46" fmla="*/ 1 w 67"/>
                  <a:gd name="T47" fmla="*/ 0 h 45"/>
                  <a:gd name="T48" fmla="*/ 1 w 67"/>
                  <a:gd name="T49" fmla="*/ 0 h 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7"/>
                  <a:gd name="T76" fmla="*/ 0 h 45"/>
                  <a:gd name="T77" fmla="*/ 67 w 67"/>
                  <a:gd name="T78" fmla="*/ 45 h 4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7" h="45">
                    <a:moveTo>
                      <a:pt x="65" y="14"/>
                    </a:moveTo>
                    <a:lnTo>
                      <a:pt x="67" y="22"/>
                    </a:lnTo>
                    <a:lnTo>
                      <a:pt x="64" y="30"/>
                    </a:lnTo>
                    <a:lnTo>
                      <a:pt x="57" y="38"/>
                    </a:lnTo>
                    <a:lnTo>
                      <a:pt x="45" y="43"/>
                    </a:lnTo>
                    <a:lnTo>
                      <a:pt x="39" y="44"/>
                    </a:lnTo>
                    <a:lnTo>
                      <a:pt x="32" y="45"/>
                    </a:lnTo>
                    <a:lnTo>
                      <a:pt x="27" y="45"/>
                    </a:lnTo>
                    <a:lnTo>
                      <a:pt x="21" y="44"/>
                    </a:lnTo>
                    <a:lnTo>
                      <a:pt x="15" y="42"/>
                    </a:lnTo>
                    <a:lnTo>
                      <a:pt x="9" y="39"/>
                    </a:lnTo>
                    <a:lnTo>
                      <a:pt x="6" y="36"/>
                    </a:lnTo>
                    <a:lnTo>
                      <a:pt x="3" y="32"/>
                    </a:lnTo>
                    <a:lnTo>
                      <a:pt x="0" y="23"/>
                    </a:lnTo>
                    <a:lnTo>
                      <a:pt x="3" y="15"/>
                    </a:lnTo>
                    <a:lnTo>
                      <a:pt x="9" y="8"/>
                    </a:lnTo>
                    <a:lnTo>
                      <a:pt x="21" y="2"/>
                    </a:lnTo>
                    <a:lnTo>
                      <a:pt x="28" y="1"/>
                    </a:lnTo>
                    <a:lnTo>
                      <a:pt x="34" y="0"/>
                    </a:lnTo>
                    <a:lnTo>
                      <a:pt x="41" y="1"/>
                    </a:lnTo>
                    <a:lnTo>
                      <a:pt x="46" y="2"/>
                    </a:lnTo>
                    <a:lnTo>
                      <a:pt x="52" y="4"/>
                    </a:lnTo>
                    <a:lnTo>
                      <a:pt x="58" y="7"/>
                    </a:lnTo>
                    <a:lnTo>
                      <a:pt x="61" y="10"/>
                    </a:lnTo>
                    <a:lnTo>
                      <a:pt x="65" y="14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3" name="Freeform 120"/>
              <p:cNvSpPr/>
              <p:nvPr/>
            </p:nvSpPr>
            <p:spPr bwMode="auto">
              <a:xfrm>
                <a:off x="4019" y="1609"/>
                <a:ext cx="101" cy="110"/>
              </a:xfrm>
              <a:custGeom>
                <a:avLst/>
                <a:gdLst>
                  <a:gd name="T0" fmla="*/ 1 w 200"/>
                  <a:gd name="T1" fmla="*/ 0 h 220"/>
                  <a:gd name="T2" fmla="*/ 1 w 200"/>
                  <a:gd name="T3" fmla="*/ 1 h 220"/>
                  <a:gd name="T4" fmla="*/ 1 w 200"/>
                  <a:gd name="T5" fmla="*/ 1 h 220"/>
                  <a:gd name="T6" fmla="*/ 1 w 200"/>
                  <a:gd name="T7" fmla="*/ 1 h 220"/>
                  <a:gd name="T8" fmla="*/ 1 w 200"/>
                  <a:gd name="T9" fmla="*/ 1 h 220"/>
                  <a:gd name="T10" fmla="*/ 1 w 200"/>
                  <a:gd name="T11" fmla="*/ 1 h 220"/>
                  <a:gd name="T12" fmla="*/ 1 w 200"/>
                  <a:gd name="T13" fmla="*/ 1 h 220"/>
                  <a:gd name="T14" fmla="*/ 1 w 200"/>
                  <a:gd name="T15" fmla="*/ 1 h 220"/>
                  <a:gd name="T16" fmla="*/ 1 w 200"/>
                  <a:gd name="T17" fmla="*/ 1 h 220"/>
                  <a:gd name="T18" fmla="*/ 1 w 200"/>
                  <a:gd name="T19" fmla="*/ 1 h 220"/>
                  <a:gd name="T20" fmla="*/ 1 w 200"/>
                  <a:gd name="T21" fmla="*/ 1 h 220"/>
                  <a:gd name="T22" fmla="*/ 1 w 200"/>
                  <a:gd name="T23" fmla="*/ 1 h 220"/>
                  <a:gd name="T24" fmla="*/ 1 w 200"/>
                  <a:gd name="T25" fmla="*/ 1 h 220"/>
                  <a:gd name="T26" fmla="*/ 1 w 200"/>
                  <a:gd name="T27" fmla="*/ 1 h 220"/>
                  <a:gd name="T28" fmla="*/ 1 w 200"/>
                  <a:gd name="T29" fmla="*/ 1 h 220"/>
                  <a:gd name="T30" fmla="*/ 1 w 200"/>
                  <a:gd name="T31" fmla="*/ 1 h 220"/>
                  <a:gd name="T32" fmla="*/ 1 w 200"/>
                  <a:gd name="T33" fmla="*/ 1 h 220"/>
                  <a:gd name="T34" fmla="*/ 1 w 200"/>
                  <a:gd name="T35" fmla="*/ 1 h 220"/>
                  <a:gd name="T36" fmla="*/ 1 w 200"/>
                  <a:gd name="T37" fmla="*/ 1 h 220"/>
                  <a:gd name="T38" fmla="*/ 1 w 200"/>
                  <a:gd name="T39" fmla="*/ 1 h 220"/>
                  <a:gd name="T40" fmla="*/ 1 w 200"/>
                  <a:gd name="T41" fmla="*/ 1 h 220"/>
                  <a:gd name="T42" fmla="*/ 1 w 200"/>
                  <a:gd name="T43" fmla="*/ 1 h 220"/>
                  <a:gd name="T44" fmla="*/ 1 w 200"/>
                  <a:gd name="T45" fmla="*/ 1 h 220"/>
                  <a:gd name="T46" fmla="*/ 1 w 200"/>
                  <a:gd name="T47" fmla="*/ 1 h 220"/>
                  <a:gd name="T48" fmla="*/ 0 w 200"/>
                  <a:gd name="T49" fmla="*/ 1 h 220"/>
                  <a:gd name="T50" fmla="*/ 1 w 200"/>
                  <a:gd name="T51" fmla="*/ 1 h 220"/>
                  <a:gd name="T52" fmla="*/ 1 w 200"/>
                  <a:gd name="T53" fmla="*/ 1 h 220"/>
                  <a:gd name="T54" fmla="*/ 1 w 200"/>
                  <a:gd name="T55" fmla="*/ 1 h 220"/>
                  <a:gd name="T56" fmla="*/ 1 w 200"/>
                  <a:gd name="T57" fmla="*/ 1 h 220"/>
                  <a:gd name="T58" fmla="*/ 1 w 200"/>
                  <a:gd name="T59" fmla="*/ 1 h 220"/>
                  <a:gd name="T60" fmla="*/ 1 w 200"/>
                  <a:gd name="T61" fmla="*/ 1 h 220"/>
                  <a:gd name="T62" fmla="*/ 1 w 200"/>
                  <a:gd name="T63" fmla="*/ 1 h 220"/>
                  <a:gd name="T64" fmla="*/ 1 w 200"/>
                  <a:gd name="T65" fmla="*/ 0 h 2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0"/>
                  <a:gd name="T100" fmla="*/ 0 h 220"/>
                  <a:gd name="T101" fmla="*/ 200 w 200"/>
                  <a:gd name="T102" fmla="*/ 220 h 22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0" h="220">
                    <a:moveTo>
                      <a:pt x="100" y="0"/>
                    </a:moveTo>
                    <a:lnTo>
                      <a:pt x="121" y="2"/>
                    </a:lnTo>
                    <a:lnTo>
                      <a:pt x="139" y="9"/>
                    </a:lnTo>
                    <a:lnTo>
                      <a:pt x="157" y="18"/>
                    </a:lnTo>
                    <a:lnTo>
                      <a:pt x="172" y="32"/>
                    </a:lnTo>
                    <a:lnTo>
                      <a:pt x="183" y="48"/>
                    </a:lnTo>
                    <a:lnTo>
                      <a:pt x="192" y="68"/>
                    </a:lnTo>
                    <a:lnTo>
                      <a:pt x="198" y="88"/>
                    </a:lnTo>
                    <a:lnTo>
                      <a:pt x="200" y="110"/>
                    </a:lnTo>
                    <a:lnTo>
                      <a:pt x="198" y="132"/>
                    </a:lnTo>
                    <a:lnTo>
                      <a:pt x="192" y="153"/>
                    </a:lnTo>
                    <a:lnTo>
                      <a:pt x="183" y="171"/>
                    </a:lnTo>
                    <a:lnTo>
                      <a:pt x="172" y="187"/>
                    </a:lnTo>
                    <a:lnTo>
                      <a:pt x="157" y="201"/>
                    </a:lnTo>
                    <a:lnTo>
                      <a:pt x="139" y="212"/>
                    </a:lnTo>
                    <a:lnTo>
                      <a:pt x="121" y="217"/>
                    </a:lnTo>
                    <a:lnTo>
                      <a:pt x="100" y="220"/>
                    </a:lnTo>
                    <a:lnTo>
                      <a:pt x="79" y="217"/>
                    </a:lnTo>
                    <a:lnTo>
                      <a:pt x="61" y="212"/>
                    </a:lnTo>
                    <a:lnTo>
                      <a:pt x="44" y="201"/>
                    </a:lnTo>
                    <a:lnTo>
                      <a:pt x="30" y="187"/>
                    </a:lnTo>
                    <a:lnTo>
                      <a:pt x="17" y="171"/>
                    </a:lnTo>
                    <a:lnTo>
                      <a:pt x="8" y="153"/>
                    </a:lnTo>
                    <a:lnTo>
                      <a:pt x="2" y="132"/>
                    </a:lnTo>
                    <a:lnTo>
                      <a:pt x="0" y="110"/>
                    </a:lnTo>
                    <a:lnTo>
                      <a:pt x="2" y="88"/>
                    </a:lnTo>
                    <a:lnTo>
                      <a:pt x="8" y="68"/>
                    </a:lnTo>
                    <a:lnTo>
                      <a:pt x="17" y="48"/>
                    </a:lnTo>
                    <a:lnTo>
                      <a:pt x="30" y="32"/>
                    </a:lnTo>
                    <a:lnTo>
                      <a:pt x="44" y="18"/>
                    </a:lnTo>
                    <a:lnTo>
                      <a:pt x="61" y="9"/>
                    </a:lnTo>
                    <a:lnTo>
                      <a:pt x="79" y="2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4" name="Freeform 121"/>
              <p:cNvSpPr/>
              <p:nvPr/>
            </p:nvSpPr>
            <p:spPr bwMode="auto">
              <a:xfrm>
                <a:off x="4021" y="1610"/>
                <a:ext cx="94" cy="104"/>
              </a:xfrm>
              <a:custGeom>
                <a:avLst/>
                <a:gdLst>
                  <a:gd name="T0" fmla="*/ 1 w 188"/>
                  <a:gd name="T1" fmla="*/ 0 h 207"/>
                  <a:gd name="T2" fmla="*/ 1 w 188"/>
                  <a:gd name="T3" fmla="*/ 1 h 207"/>
                  <a:gd name="T4" fmla="*/ 1 w 188"/>
                  <a:gd name="T5" fmla="*/ 1 h 207"/>
                  <a:gd name="T6" fmla="*/ 1 w 188"/>
                  <a:gd name="T7" fmla="*/ 1 h 207"/>
                  <a:gd name="T8" fmla="*/ 1 w 188"/>
                  <a:gd name="T9" fmla="*/ 1 h 207"/>
                  <a:gd name="T10" fmla="*/ 1 w 188"/>
                  <a:gd name="T11" fmla="*/ 1 h 207"/>
                  <a:gd name="T12" fmla="*/ 1 w 188"/>
                  <a:gd name="T13" fmla="*/ 1 h 207"/>
                  <a:gd name="T14" fmla="*/ 1 w 188"/>
                  <a:gd name="T15" fmla="*/ 1 h 207"/>
                  <a:gd name="T16" fmla="*/ 1 w 188"/>
                  <a:gd name="T17" fmla="*/ 1 h 207"/>
                  <a:gd name="T18" fmla="*/ 1 w 188"/>
                  <a:gd name="T19" fmla="*/ 1 h 207"/>
                  <a:gd name="T20" fmla="*/ 1 w 188"/>
                  <a:gd name="T21" fmla="*/ 1 h 207"/>
                  <a:gd name="T22" fmla="*/ 1 w 188"/>
                  <a:gd name="T23" fmla="*/ 1 h 207"/>
                  <a:gd name="T24" fmla="*/ 1 w 188"/>
                  <a:gd name="T25" fmla="*/ 1 h 207"/>
                  <a:gd name="T26" fmla="*/ 1 w 188"/>
                  <a:gd name="T27" fmla="*/ 1 h 207"/>
                  <a:gd name="T28" fmla="*/ 1 w 188"/>
                  <a:gd name="T29" fmla="*/ 1 h 207"/>
                  <a:gd name="T30" fmla="*/ 1 w 188"/>
                  <a:gd name="T31" fmla="*/ 1 h 207"/>
                  <a:gd name="T32" fmla="*/ 1 w 188"/>
                  <a:gd name="T33" fmla="*/ 1 h 207"/>
                  <a:gd name="T34" fmla="*/ 1 w 188"/>
                  <a:gd name="T35" fmla="*/ 1 h 207"/>
                  <a:gd name="T36" fmla="*/ 1 w 188"/>
                  <a:gd name="T37" fmla="*/ 1 h 207"/>
                  <a:gd name="T38" fmla="*/ 1 w 188"/>
                  <a:gd name="T39" fmla="*/ 1 h 207"/>
                  <a:gd name="T40" fmla="*/ 1 w 188"/>
                  <a:gd name="T41" fmla="*/ 1 h 207"/>
                  <a:gd name="T42" fmla="*/ 1 w 188"/>
                  <a:gd name="T43" fmla="*/ 1 h 207"/>
                  <a:gd name="T44" fmla="*/ 1 w 188"/>
                  <a:gd name="T45" fmla="*/ 1 h 207"/>
                  <a:gd name="T46" fmla="*/ 1 w 188"/>
                  <a:gd name="T47" fmla="*/ 1 h 207"/>
                  <a:gd name="T48" fmla="*/ 0 w 188"/>
                  <a:gd name="T49" fmla="*/ 1 h 207"/>
                  <a:gd name="T50" fmla="*/ 1 w 188"/>
                  <a:gd name="T51" fmla="*/ 1 h 207"/>
                  <a:gd name="T52" fmla="*/ 1 w 188"/>
                  <a:gd name="T53" fmla="*/ 1 h 207"/>
                  <a:gd name="T54" fmla="*/ 1 w 188"/>
                  <a:gd name="T55" fmla="*/ 1 h 207"/>
                  <a:gd name="T56" fmla="*/ 1 w 188"/>
                  <a:gd name="T57" fmla="*/ 1 h 207"/>
                  <a:gd name="T58" fmla="*/ 1 w 188"/>
                  <a:gd name="T59" fmla="*/ 1 h 207"/>
                  <a:gd name="T60" fmla="*/ 1 w 188"/>
                  <a:gd name="T61" fmla="*/ 1 h 207"/>
                  <a:gd name="T62" fmla="*/ 1 w 188"/>
                  <a:gd name="T63" fmla="*/ 1 h 207"/>
                  <a:gd name="T64" fmla="*/ 1 w 188"/>
                  <a:gd name="T65" fmla="*/ 0 h 20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8"/>
                  <a:gd name="T100" fmla="*/ 0 h 207"/>
                  <a:gd name="T101" fmla="*/ 188 w 188"/>
                  <a:gd name="T102" fmla="*/ 207 h 20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8" h="207">
                    <a:moveTo>
                      <a:pt x="94" y="0"/>
                    </a:moveTo>
                    <a:lnTo>
                      <a:pt x="113" y="2"/>
                    </a:lnTo>
                    <a:lnTo>
                      <a:pt x="131" y="8"/>
                    </a:lnTo>
                    <a:lnTo>
                      <a:pt x="147" y="17"/>
                    </a:lnTo>
                    <a:lnTo>
                      <a:pt x="160" y="30"/>
                    </a:lnTo>
                    <a:lnTo>
                      <a:pt x="172" y="46"/>
                    </a:lnTo>
                    <a:lnTo>
                      <a:pt x="181" y="63"/>
                    </a:lnTo>
                    <a:lnTo>
                      <a:pt x="186" y="83"/>
                    </a:lnTo>
                    <a:lnTo>
                      <a:pt x="188" y="104"/>
                    </a:lnTo>
                    <a:lnTo>
                      <a:pt x="186" y="124"/>
                    </a:lnTo>
                    <a:lnTo>
                      <a:pt x="181" y="144"/>
                    </a:lnTo>
                    <a:lnTo>
                      <a:pt x="172" y="161"/>
                    </a:lnTo>
                    <a:lnTo>
                      <a:pt x="160" y="176"/>
                    </a:lnTo>
                    <a:lnTo>
                      <a:pt x="147" y="189"/>
                    </a:lnTo>
                    <a:lnTo>
                      <a:pt x="131" y="199"/>
                    </a:lnTo>
                    <a:lnTo>
                      <a:pt x="113" y="205"/>
                    </a:lnTo>
                    <a:lnTo>
                      <a:pt x="94" y="207"/>
                    </a:lnTo>
                    <a:lnTo>
                      <a:pt x="75" y="205"/>
                    </a:lnTo>
                    <a:lnTo>
                      <a:pt x="57" y="199"/>
                    </a:lnTo>
                    <a:lnTo>
                      <a:pt x="42" y="189"/>
                    </a:lnTo>
                    <a:lnTo>
                      <a:pt x="28" y="176"/>
                    </a:lnTo>
                    <a:lnTo>
                      <a:pt x="17" y="161"/>
                    </a:lnTo>
                    <a:lnTo>
                      <a:pt x="7" y="144"/>
                    </a:lnTo>
                    <a:lnTo>
                      <a:pt x="3" y="124"/>
                    </a:lnTo>
                    <a:lnTo>
                      <a:pt x="0" y="104"/>
                    </a:lnTo>
                    <a:lnTo>
                      <a:pt x="3" y="83"/>
                    </a:lnTo>
                    <a:lnTo>
                      <a:pt x="7" y="63"/>
                    </a:lnTo>
                    <a:lnTo>
                      <a:pt x="17" y="46"/>
                    </a:lnTo>
                    <a:lnTo>
                      <a:pt x="28" y="30"/>
                    </a:lnTo>
                    <a:lnTo>
                      <a:pt x="42" y="17"/>
                    </a:lnTo>
                    <a:lnTo>
                      <a:pt x="57" y="8"/>
                    </a:lnTo>
                    <a:lnTo>
                      <a:pt x="75" y="2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BC7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5" name="Freeform 122"/>
              <p:cNvSpPr/>
              <p:nvPr/>
            </p:nvSpPr>
            <p:spPr bwMode="auto">
              <a:xfrm>
                <a:off x="4022" y="1611"/>
                <a:ext cx="88" cy="97"/>
              </a:xfrm>
              <a:custGeom>
                <a:avLst/>
                <a:gdLst>
                  <a:gd name="T0" fmla="*/ 1 w 176"/>
                  <a:gd name="T1" fmla="*/ 0 h 194"/>
                  <a:gd name="T2" fmla="*/ 1 w 176"/>
                  <a:gd name="T3" fmla="*/ 1 h 194"/>
                  <a:gd name="T4" fmla="*/ 1 w 176"/>
                  <a:gd name="T5" fmla="*/ 1 h 194"/>
                  <a:gd name="T6" fmla="*/ 1 w 176"/>
                  <a:gd name="T7" fmla="*/ 1 h 194"/>
                  <a:gd name="T8" fmla="*/ 1 w 176"/>
                  <a:gd name="T9" fmla="*/ 1 h 194"/>
                  <a:gd name="T10" fmla="*/ 1 w 176"/>
                  <a:gd name="T11" fmla="*/ 1 h 194"/>
                  <a:gd name="T12" fmla="*/ 1 w 176"/>
                  <a:gd name="T13" fmla="*/ 1 h 194"/>
                  <a:gd name="T14" fmla="*/ 1 w 176"/>
                  <a:gd name="T15" fmla="*/ 1 h 194"/>
                  <a:gd name="T16" fmla="*/ 1 w 176"/>
                  <a:gd name="T17" fmla="*/ 1 h 194"/>
                  <a:gd name="T18" fmla="*/ 1 w 176"/>
                  <a:gd name="T19" fmla="*/ 1 h 194"/>
                  <a:gd name="T20" fmla="*/ 1 w 176"/>
                  <a:gd name="T21" fmla="*/ 1 h 194"/>
                  <a:gd name="T22" fmla="*/ 1 w 176"/>
                  <a:gd name="T23" fmla="*/ 1 h 194"/>
                  <a:gd name="T24" fmla="*/ 1 w 176"/>
                  <a:gd name="T25" fmla="*/ 1 h 194"/>
                  <a:gd name="T26" fmla="*/ 1 w 176"/>
                  <a:gd name="T27" fmla="*/ 1 h 194"/>
                  <a:gd name="T28" fmla="*/ 1 w 176"/>
                  <a:gd name="T29" fmla="*/ 1 h 194"/>
                  <a:gd name="T30" fmla="*/ 1 w 176"/>
                  <a:gd name="T31" fmla="*/ 1 h 194"/>
                  <a:gd name="T32" fmla="*/ 1 w 176"/>
                  <a:gd name="T33" fmla="*/ 1 h 194"/>
                  <a:gd name="T34" fmla="*/ 1 w 176"/>
                  <a:gd name="T35" fmla="*/ 1 h 194"/>
                  <a:gd name="T36" fmla="*/ 1 w 176"/>
                  <a:gd name="T37" fmla="*/ 1 h 194"/>
                  <a:gd name="T38" fmla="*/ 1 w 176"/>
                  <a:gd name="T39" fmla="*/ 1 h 194"/>
                  <a:gd name="T40" fmla="*/ 1 w 176"/>
                  <a:gd name="T41" fmla="*/ 1 h 194"/>
                  <a:gd name="T42" fmla="*/ 1 w 176"/>
                  <a:gd name="T43" fmla="*/ 1 h 194"/>
                  <a:gd name="T44" fmla="*/ 1 w 176"/>
                  <a:gd name="T45" fmla="*/ 1 h 194"/>
                  <a:gd name="T46" fmla="*/ 1 w 176"/>
                  <a:gd name="T47" fmla="*/ 1 h 194"/>
                  <a:gd name="T48" fmla="*/ 0 w 176"/>
                  <a:gd name="T49" fmla="*/ 1 h 194"/>
                  <a:gd name="T50" fmla="*/ 1 w 176"/>
                  <a:gd name="T51" fmla="*/ 1 h 194"/>
                  <a:gd name="T52" fmla="*/ 1 w 176"/>
                  <a:gd name="T53" fmla="*/ 1 h 194"/>
                  <a:gd name="T54" fmla="*/ 1 w 176"/>
                  <a:gd name="T55" fmla="*/ 1 h 194"/>
                  <a:gd name="T56" fmla="*/ 1 w 176"/>
                  <a:gd name="T57" fmla="*/ 1 h 194"/>
                  <a:gd name="T58" fmla="*/ 1 w 176"/>
                  <a:gd name="T59" fmla="*/ 1 h 194"/>
                  <a:gd name="T60" fmla="*/ 1 w 176"/>
                  <a:gd name="T61" fmla="*/ 1 h 194"/>
                  <a:gd name="T62" fmla="*/ 1 w 176"/>
                  <a:gd name="T63" fmla="*/ 1 h 194"/>
                  <a:gd name="T64" fmla="*/ 1 w 176"/>
                  <a:gd name="T65" fmla="*/ 0 h 1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6"/>
                  <a:gd name="T100" fmla="*/ 0 h 194"/>
                  <a:gd name="T101" fmla="*/ 176 w 176"/>
                  <a:gd name="T102" fmla="*/ 194 h 1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6" h="194">
                    <a:moveTo>
                      <a:pt x="88" y="0"/>
                    </a:moveTo>
                    <a:lnTo>
                      <a:pt x="106" y="3"/>
                    </a:lnTo>
                    <a:lnTo>
                      <a:pt x="123" y="8"/>
                    </a:lnTo>
                    <a:lnTo>
                      <a:pt x="138" y="16"/>
                    </a:lnTo>
                    <a:lnTo>
                      <a:pt x="151" y="29"/>
                    </a:lnTo>
                    <a:lnTo>
                      <a:pt x="161" y="43"/>
                    </a:lnTo>
                    <a:lnTo>
                      <a:pt x="169" y="59"/>
                    </a:lnTo>
                    <a:lnTo>
                      <a:pt x="174" y="77"/>
                    </a:lnTo>
                    <a:lnTo>
                      <a:pt x="176" y="97"/>
                    </a:lnTo>
                    <a:lnTo>
                      <a:pt x="174" y="117"/>
                    </a:lnTo>
                    <a:lnTo>
                      <a:pt x="169" y="135"/>
                    </a:lnTo>
                    <a:lnTo>
                      <a:pt x="161" y="151"/>
                    </a:lnTo>
                    <a:lnTo>
                      <a:pt x="151" y="165"/>
                    </a:lnTo>
                    <a:lnTo>
                      <a:pt x="138" y="178"/>
                    </a:lnTo>
                    <a:lnTo>
                      <a:pt x="123" y="186"/>
                    </a:lnTo>
                    <a:lnTo>
                      <a:pt x="106" y="191"/>
                    </a:lnTo>
                    <a:lnTo>
                      <a:pt x="88" y="194"/>
                    </a:lnTo>
                    <a:lnTo>
                      <a:pt x="71" y="191"/>
                    </a:lnTo>
                    <a:lnTo>
                      <a:pt x="54" y="186"/>
                    </a:lnTo>
                    <a:lnTo>
                      <a:pt x="39" y="178"/>
                    </a:lnTo>
                    <a:lnTo>
                      <a:pt x="26" y="165"/>
                    </a:lnTo>
                    <a:lnTo>
                      <a:pt x="15" y="151"/>
                    </a:lnTo>
                    <a:lnTo>
                      <a:pt x="7" y="135"/>
                    </a:lnTo>
                    <a:lnTo>
                      <a:pt x="2" y="117"/>
                    </a:lnTo>
                    <a:lnTo>
                      <a:pt x="0" y="97"/>
                    </a:lnTo>
                    <a:lnTo>
                      <a:pt x="2" y="77"/>
                    </a:lnTo>
                    <a:lnTo>
                      <a:pt x="7" y="59"/>
                    </a:lnTo>
                    <a:lnTo>
                      <a:pt x="15" y="43"/>
                    </a:lnTo>
                    <a:lnTo>
                      <a:pt x="26" y="29"/>
                    </a:lnTo>
                    <a:lnTo>
                      <a:pt x="39" y="16"/>
                    </a:lnTo>
                    <a:lnTo>
                      <a:pt x="54" y="8"/>
                    </a:lnTo>
                    <a:lnTo>
                      <a:pt x="71" y="3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C17A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6" name="Freeform 123"/>
              <p:cNvSpPr/>
              <p:nvPr/>
            </p:nvSpPr>
            <p:spPr bwMode="auto">
              <a:xfrm>
                <a:off x="4024" y="1612"/>
                <a:ext cx="82" cy="90"/>
              </a:xfrm>
              <a:custGeom>
                <a:avLst/>
                <a:gdLst>
                  <a:gd name="T0" fmla="*/ 1 w 164"/>
                  <a:gd name="T1" fmla="*/ 0 h 179"/>
                  <a:gd name="T2" fmla="*/ 1 w 164"/>
                  <a:gd name="T3" fmla="*/ 1 h 179"/>
                  <a:gd name="T4" fmla="*/ 1 w 164"/>
                  <a:gd name="T5" fmla="*/ 1 h 179"/>
                  <a:gd name="T6" fmla="*/ 1 w 164"/>
                  <a:gd name="T7" fmla="*/ 1 h 179"/>
                  <a:gd name="T8" fmla="*/ 1 w 164"/>
                  <a:gd name="T9" fmla="*/ 1 h 179"/>
                  <a:gd name="T10" fmla="*/ 1 w 164"/>
                  <a:gd name="T11" fmla="*/ 1 h 179"/>
                  <a:gd name="T12" fmla="*/ 1 w 164"/>
                  <a:gd name="T13" fmla="*/ 1 h 179"/>
                  <a:gd name="T14" fmla="*/ 1 w 164"/>
                  <a:gd name="T15" fmla="*/ 1 h 179"/>
                  <a:gd name="T16" fmla="*/ 1 w 164"/>
                  <a:gd name="T17" fmla="*/ 1 h 179"/>
                  <a:gd name="T18" fmla="*/ 1 w 164"/>
                  <a:gd name="T19" fmla="*/ 1 h 179"/>
                  <a:gd name="T20" fmla="*/ 1 w 164"/>
                  <a:gd name="T21" fmla="*/ 1 h 179"/>
                  <a:gd name="T22" fmla="*/ 1 w 164"/>
                  <a:gd name="T23" fmla="*/ 1 h 179"/>
                  <a:gd name="T24" fmla="*/ 1 w 164"/>
                  <a:gd name="T25" fmla="*/ 1 h 179"/>
                  <a:gd name="T26" fmla="*/ 1 w 164"/>
                  <a:gd name="T27" fmla="*/ 1 h 179"/>
                  <a:gd name="T28" fmla="*/ 1 w 164"/>
                  <a:gd name="T29" fmla="*/ 1 h 179"/>
                  <a:gd name="T30" fmla="*/ 1 w 164"/>
                  <a:gd name="T31" fmla="*/ 1 h 179"/>
                  <a:gd name="T32" fmla="*/ 1 w 164"/>
                  <a:gd name="T33" fmla="*/ 1 h 179"/>
                  <a:gd name="T34" fmla="*/ 1 w 164"/>
                  <a:gd name="T35" fmla="*/ 1 h 179"/>
                  <a:gd name="T36" fmla="*/ 1 w 164"/>
                  <a:gd name="T37" fmla="*/ 1 h 179"/>
                  <a:gd name="T38" fmla="*/ 1 w 164"/>
                  <a:gd name="T39" fmla="*/ 1 h 179"/>
                  <a:gd name="T40" fmla="*/ 1 w 164"/>
                  <a:gd name="T41" fmla="*/ 1 h 179"/>
                  <a:gd name="T42" fmla="*/ 1 w 164"/>
                  <a:gd name="T43" fmla="*/ 1 h 179"/>
                  <a:gd name="T44" fmla="*/ 1 w 164"/>
                  <a:gd name="T45" fmla="*/ 1 h 179"/>
                  <a:gd name="T46" fmla="*/ 1 w 164"/>
                  <a:gd name="T47" fmla="*/ 1 h 179"/>
                  <a:gd name="T48" fmla="*/ 0 w 164"/>
                  <a:gd name="T49" fmla="*/ 1 h 179"/>
                  <a:gd name="T50" fmla="*/ 1 w 164"/>
                  <a:gd name="T51" fmla="*/ 1 h 179"/>
                  <a:gd name="T52" fmla="*/ 1 w 164"/>
                  <a:gd name="T53" fmla="*/ 1 h 179"/>
                  <a:gd name="T54" fmla="*/ 1 w 164"/>
                  <a:gd name="T55" fmla="*/ 1 h 179"/>
                  <a:gd name="T56" fmla="*/ 1 w 164"/>
                  <a:gd name="T57" fmla="*/ 1 h 179"/>
                  <a:gd name="T58" fmla="*/ 1 w 164"/>
                  <a:gd name="T59" fmla="*/ 1 h 179"/>
                  <a:gd name="T60" fmla="*/ 1 w 164"/>
                  <a:gd name="T61" fmla="*/ 1 h 179"/>
                  <a:gd name="T62" fmla="*/ 1 w 164"/>
                  <a:gd name="T63" fmla="*/ 1 h 179"/>
                  <a:gd name="T64" fmla="*/ 1 w 164"/>
                  <a:gd name="T65" fmla="*/ 0 h 1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4"/>
                  <a:gd name="T100" fmla="*/ 0 h 179"/>
                  <a:gd name="T101" fmla="*/ 164 w 164"/>
                  <a:gd name="T102" fmla="*/ 179 h 17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4" h="179">
                    <a:moveTo>
                      <a:pt x="82" y="0"/>
                    </a:moveTo>
                    <a:lnTo>
                      <a:pt x="98" y="2"/>
                    </a:lnTo>
                    <a:lnTo>
                      <a:pt x="114" y="6"/>
                    </a:lnTo>
                    <a:lnTo>
                      <a:pt x="128" y="15"/>
                    </a:lnTo>
                    <a:lnTo>
                      <a:pt x="140" y="26"/>
                    </a:lnTo>
                    <a:lnTo>
                      <a:pt x="150" y="39"/>
                    </a:lnTo>
                    <a:lnTo>
                      <a:pt x="157" y="55"/>
                    </a:lnTo>
                    <a:lnTo>
                      <a:pt x="163" y="71"/>
                    </a:lnTo>
                    <a:lnTo>
                      <a:pt x="164" y="89"/>
                    </a:lnTo>
                    <a:lnTo>
                      <a:pt x="163" y="108"/>
                    </a:lnTo>
                    <a:lnTo>
                      <a:pt x="157" y="124"/>
                    </a:lnTo>
                    <a:lnTo>
                      <a:pt x="150" y="140"/>
                    </a:lnTo>
                    <a:lnTo>
                      <a:pt x="140" y="153"/>
                    </a:lnTo>
                    <a:lnTo>
                      <a:pt x="128" y="164"/>
                    </a:lnTo>
                    <a:lnTo>
                      <a:pt x="114" y="172"/>
                    </a:lnTo>
                    <a:lnTo>
                      <a:pt x="98" y="177"/>
                    </a:lnTo>
                    <a:lnTo>
                      <a:pt x="82" y="179"/>
                    </a:lnTo>
                    <a:lnTo>
                      <a:pt x="66" y="177"/>
                    </a:lnTo>
                    <a:lnTo>
                      <a:pt x="50" y="172"/>
                    </a:lnTo>
                    <a:lnTo>
                      <a:pt x="36" y="164"/>
                    </a:lnTo>
                    <a:lnTo>
                      <a:pt x="24" y="153"/>
                    </a:lnTo>
                    <a:lnTo>
                      <a:pt x="14" y="140"/>
                    </a:lnTo>
                    <a:lnTo>
                      <a:pt x="7" y="124"/>
                    </a:lnTo>
                    <a:lnTo>
                      <a:pt x="1" y="108"/>
                    </a:lnTo>
                    <a:lnTo>
                      <a:pt x="0" y="89"/>
                    </a:lnTo>
                    <a:lnTo>
                      <a:pt x="1" y="71"/>
                    </a:lnTo>
                    <a:lnTo>
                      <a:pt x="7" y="55"/>
                    </a:lnTo>
                    <a:lnTo>
                      <a:pt x="14" y="39"/>
                    </a:lnTo>
                    <a:lnTo>
                      <a:pt x="24" y="26"/>
                    </a:lnTo>
                    <a:lnTo>
                      <a:pt x="36" y="15"/>
                    </a:lnTo>
                    <a:lnTo>
                      <a:pt x="50" y="6"/>
                    </a:lnTo>
                    <a:lnTo>
                      <a:pt x="66" y="2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C4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" name="Freeform 124"/>
              <p:cNvSpPr/>
              <p:nvPr/>
            </p:nvSpPr>
            <p:spPr bwMode="auto">
              <a:xfrm>
                <a:off x="4025" y="1613"/>
                <a:ext cx="76" cy="83"/>
              </a:xfrm>
              <a:custGeom>
                <a:avLst/>
                <a:gdLst>
                  <a:gd name="T0" fmla="*/ 1 w 152"/>
                  <a:gd name="T1" fmla="*/ 0 h 166"/>
                  <a:gd name="T2" fmla="*/ 1 w 152"/>
                  <a:gd name="T3" fmla="*/ 1 h 166"/>
                  <a:gd name="T4" fmla="*/ 1 w 152"/>
                  <a:gd name="T5" fmla="*/ 1 h 166"/>
                  <a:gd name="T6" fmla="*/ 1 w 152"/>
                  <a:gd name="T7" fmla="*/ 1 h 166"/>
                  <a:gd name="T8" fmla="*/ 1 w 152"/>
                  <a:gd name="T9" fmla="*/ 1 h 166"/>
                  <a:gd name="T10" fmla="*/ 1 w 152"/>
                  <a:gd name="T11" fmla="*/ 1 h 166"/>
                  <a:gd name="T12" fmla="*/ 1 w 152"/>
                  <a:gd name="T13" fmla="*/ 1 h 166"/>
                  <a:gd name="T14" fmla="*/ 1 w 152"/>
                  <a:gd name="T15" fmla="*/ 1 h 166"/>
                  <a:gd name="T16" fmla="*/ 1 w 152"/>
                  <a:gd name="T17" fmla="*/ 1 h 166"/>
                  <a:gd name="T18" fmla="*/ 1 w 152"/>
                  <a:gd name="T19" fmla="*/ 1 h 166"/>
                  <a:gd name="T20" fmla="*/ 1 w 152"/>
                  <a:gd name="T21" fmla="*/ 1 h 166"/>
                  <a:gd name="T22" fmla="*/ 1 w 152"/>
                  <a:gd name="T23" fmla="*/ 1 h 166"/>
                  <a:gd name="T24" fmla="*/ 1 w 152"/>
                  <a:gd name="T25" fmla="*/ 1 h 166"/>
                  <a:gd name="T26" fmla="*/ 1 w 152"/>
                  <a:gd name="T27" fmla="*/ 1 h 166"/>
                  <a:gd name="T28" fmla="*/ 1 w 152"/>
                  <a:gd name="T29" fmla="*/ 1 h 166"/>
                  <a:gd name="T30" fmla="*/ 1 w 152"/>
                  <a:gd name="T31" fmla="*/ 1 h 166"/>
                  <a:gd name="T32" fmla="*/ 1 w 152"/>
                  <a:gd name="T33" fmla="*/ 1 h 166"/>
                  <a:gd name="T34" fmla="*/ 1 w 152"/>
                  <a:gd name="T35" fmla="*/ 1 h 166"/>
                  <a:gd name="T36" fmla="*/ 1 w 152"/>
                  <a:gd name="T37" fmla="*/ 1 h 166"/>
                  <a:gd name="T38" fmla="*/ 1 w 152"/>
                  <a:gd name="T39" fmla="*/ 1 h 166"/>
                  <a:gd name="T40" fmla="*/ 1 w 152"/>
                  <a:gd name="T41" fmla="*/ 1 h 166"/>
                  <a:gd name="T42" fmla="*/ 1 w 152"/>
                  <a:gd name="T43" fmla="*/ 1 h 166"/>
                  <a:gd name="T44" fmla="*/ 1 w 152"/>
                  <a:gd name="T45" fmla="*/ 1 h 166"/>
                  <a:gd name="T46" fmla="*/ 1 w 152"/>
                  <a:gd name="T47" fmla="*/ 1 h 166"/>
                  <a:gd name="T48" fmla="*/ 0 w 152"/>
                  <a:gd name="T49" fmla="*/ 1 h 166"/>
                  <a:gd name="T50" fmla="*/ 1 w 152"/>
                  <a:gd name="T51" fmla="*/ 1 h 166"/>
                  <a:gd name="T52" fmla="*/ 1 w 152"/>
                  <a:gd name="T53" fmla="*/ 1 h 166"/>
                  <a:gd name="T54" fmla="*/ 1 w 152"/>
                  <a:gd name="T55" fmla="*/ 1 h 166"/>
                  <a:gd name="T56" fmla="*/ 1 w 152"/>
                  <a:gd name="T57" fmla="*/ 1 h 166"/>
                  <a:gd name="T58" fmla="*/ 1 w 152"/>
                  <a:gd name="T59" fmla="*/ 1 h 166"/>
                  <a:gd name="T60" fmla="*/ 1 w 152"/>
                  <a:gd name="T61" fmla="*/ 1 h 166"/>
                  <a:gd name="T62" fmla="*/ 1 w 152"/>
                  <a:gd name="T63" fmla="*/ 1 h 166"/>
                  <a:gd name="T64" fmla="*/ 1 w 152"/>
                  <a:gd name="T65" fmla="*/ 0 h 1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2"/>
                  <a:gd name="T100" fmla="*/ 0 h 166"/>
                  <a:gd name="T101" fmla="*/ 152 w 152"/>
                  <a:gd name="T102" fmla="*/ 166 h 16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2" h="166">
                    <a:moveTo>
                      <a:pt x="76" y="0"/>
                    </a:moveTo>
                    <a:lnTo>
                      <a:pt x="91" y="1"/>
                    </a:lnTo>
                    <a:lnTo>
                      <a:pt x="106" y="7"/>
                    </a:lnTo>
                    <a:lnTo>
                      <a:pt x="119" y="14"/>
                    </a:lnTo>
                    <a:lnTo>
                      <a:pt x="131" y="24"/>
                    </a:lnTo>
                    <a:lnTo>
                      <a:pt x="140" y="37"/>
                    </a:lnTo>
                    <a:lnTo>
                      <a:pt x="147" y="51"/>
                    </a:lnTo>
                    <a:lnTo>
                      <a:pt x="151" y="66"/>
                    </a:lnTo>
                    <a:lnTo>
                      <a:pt x="152" y="83"/>
                    </a:lnTo>
                    <a:lnTo>
                      <a:pt x="151" y="100"/>
                    </a:lnTo>
                    <a:lnTo>
                      <a:pt x="147" y="115"/>
                    </a:lnTo>
                    <a:lnTo>
                      <a:pt x="140" y="129"/>
                    </a:lnTo>
                    <a:lnTo>
                      <a:pt x="131" y="142"/>
                    </a:lnTo>
                    <a:lnTo>
                      <a:pt x="119" y="152"/>
                    </a:lnTo>
                    <a:lnTo>
                      <a:pt x="106" y="159"/>
                    </a:lnTo>
                    <a:lnTo>
                      <a:pt x="91" y="165"/>
                    </a:lnTo>
                    <a:lnTo>
                      <a:pt x="76" y="166"/>
                    </a:lnTo>
                    <a:lnTo>
                      <a:pt x="61" y="165"/>
                    </a:lnTo>
                    <a:lnTo>
                      <a:pt x="48" y="159"/>
                    </a:lnTo>
                    <a:lnTo>
                      <a:pt x="34" y="152"/>
                    </a:lnTo>
                    <a:lnTo>
                      <a:pt x="23" y="142"/>
                    </a:lnTo>
                    <a:lnTo>
                      <a:pt x="13" y="129"/>
                    </a:lnTo>
                    <a:lnTo>
                      <a:pt x="6" y="115"/>
                    </a:lnTo>
                    <a:lnTo>
                      <a:pt x="2" y="100"/>
                    </a:lnTo>
                    <a:lnTo>
                      <a:pt x="0" y="83"/>
                    </a:lnTo>
                    <a:lnTo>
                      <a:pt x="2" y="66"/>
                    </a:lnTo>
                    <a:lnTo>
                      <a:pt x="6" y="51"/>
                    </a:lnTo>
                    <a:lnTo>
                      <a:pt x="13" y="37"/>
                    </a:lnTo>
                    <a:lnTo>
                      <a:pt x="23" y="24"/>
                    </a:lnTo>
                    <a:lnTo>
                      <a:pt x="34" y="14"/>
                    </a:lnTo>
                    <a:lnTo>
                      <a:pt x="48" y="7"/>
                    </a:lnTo>
                    <a:lnTo>
                      <a:pt x="61" y="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C98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" name="Freeform 125"/>
              <p:cNvSpPr/>
              <p:nvPr/>
            </p:nvSpPr>
            <p:spPr bwMode="auto">
              <a:xfrm>
                <a:off x="4027" y="1615"/>
                <a:ext cx="70" cy="76"/>
              </a:xfrm>
              <a:custGeom>
                <a:avLst/>
                <a:gdLst>
                  <a:gd name="T0" fmla="*/ 1 w 139"/>
                  <a:gd name="T1" fmla="*/ 0 h 153"/>
                  <a:gd name="T2" fmla="*/ 1 w 139"/>
                  <a:gd name="T3" fmla="*/ 0 h 153"/>
                  <a:gd name="T4" fmla="*/ 1 w 139"/>
                  <a:gd name="T5" fmla="*/ 0 h 153"/>
                  <a:gd name="T6" fmla="*/ 1 w 139"/>
                  <a:gd name="T7" fmla="*/ 0 h 153"/>
                  <a:gd name="T8" fmla="*/ 1 w 139"/>
                  <a:gd name="T9" fmla="*/ 0 h 153"/>
                  <a:gd name="T10" fmla="*/ 1 w 139"/>
                  <a:gd name="T11" fmla="*/ 0 h 153"/>
                  <a:gd name="T12" fmla="*/ 1 w 139"/>
                  <a:gd name="T13" fmla="*/ 0 h 153"/>
                  <a:gd name="T14" fmla="*/ 1 w 139"/>
                  <a:gd name="T15" fmla="*/ 0 h 153"/>
                  <a:gd name="T16" fmla="*/ 1 w 139"/>
                  <a:gd name="T17" fmla="*/ 0 h 153"/>
                  <a:gd name="T18" fmla="*/ 1 w 139"/>
                  <a:gd name="T19" fmla="*/ 0 h 153"/>
                  <a:gd name="T20" fmla="*/ 1 w 139"/>
                  <a:gd name="T21" fmla="*/ 0 h 153"/>
                  <a:gd name="T22" fmla="*/ 1 w 139"/>
                  <a:gd name="T23" fmla="*/ 0 h 153"/>
                  <a:gd name="T24" fmla="*/ 1 w 139"/>
                  <a:gd name="T25" fmla="*/ 0 h 153"/>
                  <a:gd name="T26" fmla="*/ 1 w 139"/>
                  <a:gd name="T27" fmla="*/ 0 h 153"/>
                  <a:gd name="T28" fmla="*/ 1 w 139"/>
                  <a:gd name="T29" fmla="*/ 0 h 153"/>
                  <a:gd name="T30" fmla="*/ 1 w 139"/>
                  <a:gd name="T31" fmla="*/ 0 h 153"/>
                  <a:gd name="T32" fmla="*/ 1 w 139"/>
                  <a:gd name="T33" fmla="*/ 0 h 153"/>
                  <a:gd name="T34" fmla="*/ 1 w 139"/>
                  <a:gd name="T35" fmla="*/ 0 h 153"/>
                  <a:gd name="T36" fmla="*/ 1 w 139"/>
                  <a:gd name="T37" fmla="*/ 0 h 153"/>
                  <a:gd name="T38" fmla="*/ 1 w 139"/>
                  <a:gd name="T39" fmla="*/ 0 h 153"/>
                  <a:gd name="T40" fmla="*/ 1 w 139"/>
                  <a:gd name="T41" fmla="*/ 0 h 153"/>
                  <a:gd name="T42" fmla="*/ 1 w 139"/>
                  <a:gd name="T43" fmla="*/ 0 h 153"/>
                  <a:gd name="T44" fmla="*/ 1 w 139"/>
                  <a:gd name="T45" fmla="*/ 0 h 153"/>
                  <a:gd name="T46" fmla="*/ 1 w 139"/>
                  <a:gd name="T47" fmla="*/ 0 h 153"/>
                  <a:gd name="T48" fmla="*/ 0 w 139"/>
                  <a:gd name="T49" fmla="*/ 0 h 153"/>
                  <a:gd name="T50" fmla="*/ 1 w 139"/>
                  <a:gd name="T51" fmla="*/ 0 h 153"/>
                  <a:gd name="T52" fmla="*/ 1 w 139"/>
                  <a:gd name="T53" fmla="*/ 0 h 153"/>
                  <a:gd name="T54" fmla="*/ 1 w 139"/>
                  <a:gd name="T55" fmla="*/ 0 h 153"/>
                  <a:gd name="T56" fmla="*/ 1 w 139"/>
                  <a:gd name="T57" fmla="*/ 0 h 153"/>
                  <a:gd name="T58" fmla="*/ 1 w 139"/>
                  <a:gd name="T59" fmla="*/ 0 h 153"/>
                  <a:gd name="T60" fmla="*/ 1 w 139"/>
                  <a:gd name="T61" fmla="*/ 0 h 153"/>
                  <a:gd name="T62" fmla="*/ 1 w 139"/>
                  <a:gd name="T63" fmla="*/ 0 h 153"/>
                  <a:gd name="T64" fmla="*/ 1 w 139"/>
                  <a:gd name="T65" fmla="*/ 0 h 15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9"/>
                  <a:gd name="T100" fmla="*/ 0 h 153"/>
                  <a:gd name="T101" fmla="*/ 139 w 139"/>
                  <a:gd name="T102" fmla="*/ 153 h 15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9" h="153">
                    <a:moveTo>
                      <a:pt x="70" y="0"/>
                    </a:moveTo>
                    <a:lnTo>
                      <a:pt x="84" y="1"/>
                    </a:lnTo>
                    <a:lnTo>
                      <a:pt x="97" y="6"/>
                    </a:lnTo>
                    <a:lnTo>
                      <a:pt x="108" y="13"/>
                    </a:lnTo>
                    <a:lnTo>
                      <a:pt x="119" y="22"/>
                    </a:lnTo>
                    <a:lnTo>
                      <a:pt x="128" y="34"/>
                    </a:lnTo>
                    <a:lnTo>
                      <a:pt x="134" y="46"/>
                    </a:lnTo>
                    <a:lnTo>
                      <a:pt x="138" y="61"/>
                    </a:lnTo>
                    <a:lnTo>
                      <a:pt x="139" y="76"/>
                    </a:lnTo>
                    <a:lnTo>
                      <a:pt x="138" y="92"/>
                    </a:lnTo>
                    <a:lnTo>
                      <a:pt x="134" y="106"/>
                    </a:lnTo>
                    <a:lnTo>
                      <a:pt x="128" y="119"/>
                    </a:lnTo>
                    <a:lnTo>
                      <a:pt x="119" y="130"/>
                    </a:lnTo>
                    <a:lnTo>
                      <a:pt x="108" y="141"/>
                    </a:lnTo>
                    <a:lnTo>
                      <a:pt x="97" y="148"/>
                    </a:lnTo>
                    <a:lnTo>
                      <a:pt x="84" y="152"/>
                    </a:lnTo>
                    <a:lnTo>
                      <a:pt x="70" y="153"/>
                    </a:lnTo>
                    <a:lnTo>
                      <a:pt x="56" y="152"/>
                    </a:lnTo>
                    <a:lnTo>
                      <a:pt x="43" y="148"/>
                    </a:lnTo>
                    <a:lnTo>
                      <a:pt x="31" y="141"/>
                    </a:lnTo>
                    <a:lnTo>
                      <a:pt x="21" y="130"/>
                    </a:lnTo>
                    <a:lnTo>
                      <a:pt x="11" y="119"/>
                    </a:lnTo>
                    <a:lnTo>
                      <a:pt x="6" y="106"/>
                    </a:lnTo>
                    <a:lnTo>
                      <a:pt x="1" y="92"/>
                    </a:lnTo>
                    <a:lnTo>
                      <a:pt x="0" y="76"/>
                    </a:lnTo>
                    <a:lnTo>
                      <a:pt x="1" y="61"/>
                    </a:lnTo>
                    <a:lnTo>
                      <a:pt x="6" y="46"/>
                    </a:lnTo>
                    <a:lnTo>
                      <a:pt x="11" y="34"/>
                    </a:lnTo>
                    <a:lnTo>
                      <a:pt x="21" y="22"/>
                    </a:lnTo>
                    <a:lnTo>
                      <a:pt x="31" y="13"/>
                    </a:lnTo>
                    <a:lnTo>
                      <a:pt x="43" y="6"/>
                    </a:lnTo>
                    <a:lnTo>
                      <a:pt x="56" y="1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CE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9" name="Freeform 126"/>
              <p:cNvSpPr/>
              <p:nvPr/>
            </p:nvSpPr>
            <p:spPr bwMode="auto">
              <a:xfrm>
                <a:off x="4029" y="1616"/>
                <a:ext cx="63" cy="69"/>
              </a:xfrm>
              <a:custGeom>
                <a:avLst/>
                <a:gdLst>
                  <a:gd name="T0" fmla="*/ 0 w 127"/>
                  <a:gd name="T1" fmla="*/ 0 h 140"/>
                  <a:gd name="T2" fmla="*/ 0 w 127"/>
                  <a:gd name="T3" fmla="*/ 0 h 140"/>
                  <a:gd name="T4" fmla="*/ 0 w 127"/>
                  <a:gd name="T5" fmla="*/ 0 h 140"/>
                  <a:gd name="T6" fmla="*/ 0 w 127"/>
                  <a:gd name="T7" fmla="*/ 0 h 140"/>
                  <a:gd name="T8" fmla="*/ 0 w 127"/>
                  <a:gd name="T9" fmla="*/ 0 h 140"/>
                  <a:gd name="T10" fmla="*/ 0 w 127"/>
                  <a:gd name="T11" fmla="*/ 0 h 140"/>
                  <a:gd name="T12" fmla="*/ 0 w 127"/>
                  <a:gd name="T13" fmla="*/ 0 h 140"/>
                  <a:gd name="T14" fmla="*/ 0 w 127"/>
                  <a:gd name="T15" fmla="*/ 0 h 140"/>
                  <a:gd name="T16" fmla="*/ 0 w 127"/>
                  <a:gd name="T17" fmla="*/ 0 h 140"/>
                  <a:gd name="T18" fmla="*/ 0 w 127"/>
                  <a:gd name="T19" fmla="*/ 0 h 140"/>
                  <a:gd name="T20" fmla="*/ 0 w 127"/>
                  <a:gd name="T21" fmla="*/ 0 h 140"/>
                  <a:gd name="T22" fmla="*/ 0 w 127"/>
                  <a:gd name="T23" fmla="*/ 0 h 140"/>
                  <a:gd name="T24" fmla="*/ 0 w 127"/>
                  <a:gd name="T25" fmla="*/ 0 h 140"/>
                  <a:gd name="T26" fmla="*/ 0 w 127"/>
                  <a:gd name="T27" fmla="*/ 0 h 140"/>
                  <a:gd name="T28" fmla="*/ 0 w 127"/>
                  <a:gd name="T29" fmla="*/ 0 h 140"/>
                  <a:gd name="T30" fmla="*/ 0 w 127"/>
                  <a:gd name="T31" fmla="*/ 0 h 140"/>
                  <a:gd name="T32" fmla="*/ 0 w 127"/>
                  <a:gd name="T33" fmla="*/ 0 h 140"/>
                  <a:gd name="T34" fmla="*/ 0 w 127"/>
                  <a:gd name="T35" fmla="*/ 0 h 140"/>
                  <a:gd name="T36" fmla="*/ 0 w 127"/>
                  <a:gd name="T37" fmla="*/ 0 h 140"/>
                  <a:gd name="T38" fmla="*/ 0 w 127"/>
                  <a:gd name="T39" fmla="*/ 0 h 140"/>
                  <a:gd name="T40" fmla="*/ 0 w 127"/>
                  <a:gd name="T41" fmla="*/ 0 h 140"/>
                  <a:gd name="T42" fmla="*/ 0 w 127"/>
                  <a:gd name="T43" fmla="*/ 0 h 140"/>
                  <a:gd name="T44" fmla="*/ 0 w 127"/>
                  <a:gd name="T45" fmla="*/ 0 h 140"/>
                  <a:gd name="T46" fmla="*/ 0 w 127"/>
                  <a:gd name="T47" fmla="*/ 0 h 140"/>
                  <a:gd name="T48" fmla="*/ 0 w 127"/>
                  <a:gd name="T49" fmla="*/ 0 h 140"/>
                  <a:gd name="T50" fmla="*/ 0 w 127"/>
                  <a:gd name="T51" fmla="*/ 0 h 140"/>
                  <a:gd name="T52" fmla="*/ 0 w 127"/>
                  <a:gd name="T53" fmla="*/ 0 h 140"/>
                  <a:gd name="T54" fmla="*/ 0 w 127"/>
                  <a:gd name="T55" fmla="*/ 0 h 140"/>
                  <a:gd name="T56" fmla="*/ 0 w 127"/>
                  <a:gd name="T57" fmla="*/ 0 h 140"/>
                  <a:gd name="T58" fmla="*/ 0 w 127"/>
                  <a:gd name="T59" fmla="*/ 0 h 140"/>
                  <a:gd name="T60" fmla="*/ 0 w 127"/>
                  <a:gd name="T61" fmla="*/ 0 h 140"/>
                  <a:gd name="T62" fmla="*/ 0 w 127"/>
                  <a:gd name="T63" fmla="*/ 0 h 140"/>
                  <a:gd name="T64" fmla="*/ 0 w 127"/>
                  <a:gd name="T65" fmla="*/ 0 h 14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7"/>
                  <a:gd name="T100" fmla="*/ 0 h 140"/>
                  <a:gd name="T101" fmla="*/ 127 w 127"/>
                  <a:gd name="T102" fmla="*/ 140 h 14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7" h="140">
                    <a:moveTo>
                      <a:pt x="64" y="0"/>
                    </a:moveTo>
                    <a:lnTo>
                      <a:pt x="76" y="2"/>
                    </a:lnTo>
                    <a:lnTo>
                      <a:pt x="88" y="6"/>
                    </a:lnTo>
                    <a:lnTo>
                      <a:pt x="99" y="12"/>
                    </a:lnTo>
                    <a:lnTo>
                      <a:pt x="109" y="21"/>
                    </a:lnTo>
                    <a:lnTo>
                      <a:pt x="117" y="32"/>
                    </a:lnTo>
                    <a:lnTo>
                      <a:pt x="122" y="43"/>
                    </a:lnTo>
                    <a:lnTo>
                      <a:pt x="126" y="56"/>
                    </a:lnTo>
                    <a:lnTo>
                      <a:pt x="127" y="70"/>
                    </a:lnTo>
                    <a:lnTo>
                      <a:pt x="126" y="83"/>
                    </a:lnTo>
                    <a:lnTo>
                      <a:pt x="122" y="97"/>
                    </a:lnTo>
                    <a:lnTo>
                      <a:pt x="117" y="109"/>
                    </a:lnTo>
                    <a:lnTo>
                      <a:pt x="109" y="119"/>
                    </a:lnTo>
                    <a:lnTo>
                      <a:pt x="99" y="128"/>
                    </a:lnTo>
                    <a:lnTo>
                      <a:pt x="88" y="134"/>
                    </a:lnTo>
                    <a:lnTo>
                      <a:pt x="76" y="139"/>
                    </a:lnTo>
                    <a:lnTo>
                      <a:pt x="64" y="140"/>
                    </a:lnTo>
                    <a:lnTo>
                      <a:pt x="51" y="139"/>
                    </a:lnTo>
                    <a:lnTo>
                      <a:pt x="40" y="134"/>
                    </a:lnTo>
                    <a:lnTo>
                      <a:pt x="28" y="128"/>
                    </a:lnTo>
                    <a:lnTo>
                      <a:pt x="19" y="119"/>
                    </a:lnTo>
                    <a:lnTo>
                      <a:pt x="11" y="109"/>
                    </a:lnTo>
                    <a:lnTo>
                      <a:pt x="5" y="97"/>
                    </a:lnTo>
                    <a:lnTo>
                      <a:pt x="2" y="83"/>
                    </a:lnTo>
                    <a:lnTo>
                      <a:pt x="0" y="70"/>
                    </a:lnTo>
                    <a:lnTo>
                      <a:pt x="2" y="56"/>
                    </a:lnTo>
                    <a:lnTo>
                      <a:pt x="5" y="43"/>
                    </a:lnTo>
                    <a:lnTo>
                      <a:pt x="11" y="32"/>
                    </a:lnTo>
                    <a:lnTo>
                      <a:pt x="19" y="21"/>
                    </a:lnTo>
                    <a:lnTo>
                      <a:pt x="28" y="12"/>
                    </a:lnTo>
                    <a:lnTo>
                      <a:pt x="40" y="6"/>
                    </a:lnTo>
                    <a:lnTo>
                      <a:pt x="51" y="2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D39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0" name="Freeform 127"/>
              <p:cNvSpPr/>
              <p:nvPr/>
            </p:nvSpPr>
            <p:spPr bwMode="auto">
              <a:xfrm>
                <a:off x="4030" y="1617"/>
                <a:ext cx="57" cy="63"/>
              </a:xfrm>
              <a:custGeom>
                <a:avLst/>
                <a:gdLst>
                  <a:gd name="T0" fmla="*/ 0 w 115"/>
                  <a:gd name="T1" fmla="*/ 0 h 125"/>
                  <a:gd name="T2" fmla="*/ 0 w 115"/>
                  <a:gd name="T3" fmla="*/ 1 h 125"/>
                  <a:gd name="T4" fmla="*/ 0 w 115"/>
                  <a:gd name="T5" fmla="*/ 1 h 125"/>
                  <a:gd name="T6" fmla="*/ 0 w 115"/>
                  <a:gd name="T7" fmla="*/ 1 h 125"/>
                  <a:gd name="T8" fmla="*/ 0 w 115"/>
                  <a:gd name="T9" fmla="*/ 1 h 125"/>
                  <a:gd name="T10" fmla="*/ 0 w 115"/>
                  <a:gd name="T11" fmla="*/ 1 h 125"/>
                  <a:gd name="T12" fmla="*/ 0 w 115"/>
                  <a:gd name="T13" fmla="*/ 1 h 125"/>
                  <a:gd name="T14" fmla="*/ 0 w 115"/>
                  <a:gd name="T15" fmla="*/ 1 h 125"/>
                  <a:gd name="T16" fmla="*/ 0 w 115"/>
                  <a:gd name="T17" fmla="*/ 1 h 125"/>
                  <a:gd name="T18" fmla="*/ 0 w 115"/>
                  <a:gd name="T19" fmla="*/ 1 h 125"/>
                  <a:gd name="T20" fmla="*/ 0 w 115"/>
                  <a:gd name="T21" fmla="*/ 1 h 125"/>
                  <a:gd name="T22" fmla="*/ 0 w 115"/>
                  <a:gd name="T23" fmla="*/ 1 h 125"/>
                  <a:gd name="T24" fmla="*/ 0 w 115"/>
                  <a:gd name="T25" fmla="*/ 1 h 125"/>
                  <a:gd name="T26" fmla="*/ 0 w 115"/>
                  <a:gd name="T27" fmla="*/ 1 h 125"/>
                  <a:gd name="T28" fmla="*/ 0 w 115"/>
                  <a:gd name="T29" fmla="*/ 1 h 125"/>
                  <a:gd name="T30" fmla="*/ 0 w 115"/>
                  <a:gd name="T31" fmla="*/ 1 h 125"/>
                  <a:gd name="T32" fmla="*/ 0 w 115"/>
                  <a:gd name="T33" fmla="*/ 1 h 125"/>
                  <a:gd name="T34" fmla="*/ 0 w 115"/>
                  <a:gd name="T35" fmla="*/ 1 h 125"/>
                  <a:gd name="T36" fmla="*/ 0 w 115"/>
                  <a:gd name="T37" fmla="*/ 1 h 125"/>
                  <a:gd name="T38" fmla="*/ 0 w 115"/>
                  <a:gd name="T39" fmla="*/ 1 h 125"/>
                  <a:gd name="T40" fmla="*/ 0 w 115"/>
                  <a:gd name="T41" fmla="*/ 1 h 125"/>
                  <a:gd name="T42" fmla="*/ 0 w 115"/>
                  <a:gd name="T43" fmla="*/ 1 h 125"/>
                  <a:gd name="T44" fmla="*/ 0 w 115"/>
                  <a:gd name="T45" fmla="*/ 1 h 125"/>
                  <a:gd name="T46" fmla="*/ 0 w 115"/>
                  <a:gd name="T47" fmla="*/ 1 h 125"/>
                  <a:gd name="T48" fmla="*/ 0 w 115"/>
                  <a:gd name="T49" fmla="*/ 1 h 125"/>
                  <a:gd name="T50" fmla="*/ 0 w 115"/>
                  <a:gd name="T51" fmla="*/ 1 h 125"/>
                  <a:gd name="T52" fmla="*/ 0 w 115"/>
                  <a:gd name="T53" fmla="*/ 1 h 125"/>
                  <a:gd name="T54" fmla="*/ 0 w 115"/>
                  <a:gd name="T55" fmla="*/ 1 h 125"/>
                  <a:gd name="T56" fmla="*/ 0 w 115"/>
                  <a:gd name="T57" fmla="*/ 1 h 125"/>
                  <a:gd name="T58" fmla="*/ 0 w 115"/>
                  <a:gd name="T59" fmla="*/ 1 h 125"/>
                  <a:gd name="T60" fmla="*/ 0 w 115"/>
                  <a:gd name="T61" fmla="*/ 1 h 125"/>
                  <a:gd name="T62" fmla="*/ 0 w 115"/>
                  <a:gd name="T63" fmla="*/ 1 h 125"/>
                  <a:gd name="T64" fmla="*/ 0 w 115"/>
                  <a:gd name="T65" fmla="*/ 0 h 1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5"/>
                  <a:gd name="T100" fmla="*/ 0 h 125"/>
                  <a:gd name="T101" fmla="*/ 115 w 115"/>
                  <a:gd name="T102" fmla="*/ 125 h 12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5" h="125">
                    <a:moveTo>
                      <a:pt x="57" y="0"/>
                    </a:moveTo>
                    <a:lnTo>
                      <a:pt x="69" y="1"/>
                    </a:lnTo>
                    <a:lnTo>
                      <a:pt x="80" y="4"/>
                    </a:lnTo>
                    <a:lnTo>
                      <a:pt x="90" y="10"/>
                    </a:lnTo>
                    <a:lnTo>
                      <a:pt x="99" y="18"/>
                    </a:lnTo>
                    <a:lnTo>
                      <a:pt x="106" y="27"/>
                    </a:lnTo>
                    <a:lnTo>
                      <a:pt x="110" y="38"/>
                    </a:lnTo>
                    <a:lnTo>
                      <a:pt x="114" y="49"/>
                    </a:lnTo>
                    <a:lnTo>
                      <a:pt x="115" y="62"/>
                    </a:lnTo>
                    <a:lnTo>
                      <a:pt x="114" y="75"/>
                    </a:lnTo>
                    <a:lnTo>
                      <a:pt x="110" y="87"/>
                    </a:lnTo>
                    <a:lnTo>
                      <a:pt x="106" y="98"/>
                    </a:lnTo>
                    <a:lnTo>
                      <a:pt x="99" y="107"/>
                    </a:lnTo>
                    <a:lnTo>
                      <a:pt x="90" y="115"/>
                    </a:lnTo>
                    <a:lnTo>
                      <a:pt x="80" y="121"/>
                    </a:lnTo>
                    <a:lnTo>
                      <a:pt x="69" y="124"/>
                    </a:lnTo>
                    <a:lnTo>
                      <a:pt x="57" y="125"/>
                    </a:lnTo>
                    <a:lnTo>
                      <a:pt x="46" y="124"/>
                    </a:lnTo>
                    <a:lnTo>
                      <a:pt x="35" y="121"/>
                    </a:lnTo>
                    <a:lnTo>
                      <a:pt x="25" y="115"/>
                    </a:lnTo>
                    <a:lnTo>
                      <a:pt x="17" y="107"/>
                    </a:lnTo>
                    <a:lnTo>
                      <a:pt x="10" y="98"/>
                    </a:lnTo>
                    <a:lnTo>
                      <a:pt x="4" y="87"/>
                    </a:lnTo>
                    <a:lnTo>
                      <a:pt x="1" y="75"/>
                    </a:lnTo>
                    <a:lnTo>
                      <a:pt x="0" y="62"/>
                    </a:lnTo>
                    <a:lnTo>
                      <a:pt x="1" y="49"/>
                    </a:lnTo>
                    <a:lnTo>
                      <a:pt x="4" y="38"/>
                    </a:lnTo>
                    <a:lnTo>
                      <a:pt x="10" y="27"/>
                    </a:lnTo>
                    <a:lnTo>
                      <a:pt x="17" y="18"/>
                    </a:lnTo>
                    <a:lnTo>
                      <a:pt x="25" y="10"/>
                    </a:lnTo>
                    <a:lnTo>
                      <a:pt x="35" y="4"/>
                    </a:lnTo>
                    <a:lnTo>
                      <a:pt x="46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D89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" name="Freeform 128"/>
              <p:cNvSpPr/>
              <p:nvPr/>
            </p:nvSpPr>
            <p:spPr bwMode="auto">
              <a:xfrm>
                <a:off x="4032" y="1618"/>
                <a:ext cx="51" cy="56"/>
              </a:xfrm>
              <a:custGeom>
                <a:avLst/>
                <a:gdLst>
                  <a:gd name="T0" fmla="*/ 0 w 103"/>
                  <a:gd name="T1" fmla="*/ 0 h 112"/>
                  <a:gd name="T2" fmla="*/ 0 w 103"/>
                  <a:gd name="T3" fmla="*/ 1 h 112"/>
                  <a:gd name="T4" fmla="*/ 0 w 103"/>
                  <a:gd name="T5" fmla="*/ 1 h 112"/>
                  <a:gd name="T6" fmla="*/ 0 w 103"/>
                  <a:gd name="T7" fmla="*/ 1 h 112"/>
                  <a:gd name="T8" fmla="*/ 0 w 103"/>
                  <a:gd name="T9" fmla="*/ 1 h 112"/>
                  <a:gd name="T10" fmla="*/ 0 w 103"/>
                  <a:gd name="T11" fmla="*/ 1 h 112"/>
                  <a:gd name="T12" fmla="*/ 0 w 103"/>
                  <a:gd name="T13" fmla="*/ 1 h 112"/>
                  <a:gd name="T14" fmla="*/ 0 w 103"/>
                  <a:gd name="T15" fmla="*/ 1 h 112"/>
                  <a:gd name="T16" fmla="*/ 0 w 103"/>
                  <a:gd name="T17" fmla="*/ 1 h 112"/>
                  <a:gd name="T18" fmla="*/ 0 w 103"/>
                  <a:gd name="T19" fmla="*/ 1 h 112"/>
                  <a:gd name="T20" fmla="*/ 0 w 103"/>
                  <a:gd name="T21" fmla="*/ 1 h 112"/>
                  <a:gd name="T22" fmla="*/ 0 w 103"/>
                  <a:gd name="T23" fmla="*/ 1 h 112"/>
                  <a:gd name="T24" fmla="*/ 0 w 103"/>
                  <a:gd name="T25" fmla="*/ 1 h 112"/>
                  <a:gd name="T26" fmla="*/ 0 w 103"/>
                  <a:gd name="T27" fmla="*/ 1 h 112"/>
                  <a:gd name="T28" fmla="*/ 0 w 103"/>
                  <a:gd name="T29" fmla="*/ 1 h 112"/>
                  <a:gd name="T30" fmla="*/ 0 w 103"/>
                  <a:gd name="T31" fmla="*/ 1 h 112"/>
                  <a:gd name="T32" fmla="*/ 0 w 103"/>
                  <a:gd name="T33" fmla="*/ 1 h 112"/>
                  <a:gd name="T34" fmla="*/ 0 w 103"/>
                  <a:gd name="T35" fmla="*/ 1 h 112"/>
                  <a:gd name="T36" fmla="*/ 0 w 103"/>
                  <a:gd name="T37" fmla="*/ 1 h 112"/>
                  <a:gd name="T38" fmla="*/ 0 w 103"/>
                  <a:gd name="T39" fmla="*/ 1 h 112"/>
                  <a:gd name="T40" fmla="*/ 0 w 103"/>
                  <a:gd name="T41" fmla="*/ 1 h 112"/>
                  <a:gd name="T42" fmla="*/ 0 w 103"/>
                  <a:gd name="T43" fmla="*/ 1 h 112"/>
                  <a:gd name="T44" fmla="*/ 0 w 103"/>
                  <a:gd name="T45" fmla="*/ 1 h 112"/>
                  <a:gd name="T46" fmla="*/ 0 w 103"/>
                  <a:gd name="T47" fmla="*/ 1 h 112"/>
                  <a:gd name="T48" fmla="*/ 0 w 103"/>
                  <a:gd name="T49" fmla="*/ 1 h 112"/>
                  <a:gd name="T50" fmla="*/ 0 w 103"/>
                  <a:gd name="T51" fmla="*/ 1 h 112"/>
                  <a:gd name="T52" fmla="*/ 0 w 103"/>
                  <a:gd name="T53" fmla="*/ 1 h 112"/>
                  <a:gd name="T54" fmla="*/ 0 w 103"/>
                  <a:gd name="T55" fmla="*/ 1 h 112"/>
                  <a:gd name="T56" fmla="*/ 0 w 103"/>
                  <a:gd name="T57" fmla="*/ 1 h 112"/>
                  <a:gd name="T58" fmla="*/ 0 w 103"/>
                  <a:gd name="T59" fmla="*/ 1 h 112"/>
                  <a:gd name="T60" fmla="*/ 0 w 103"/>
                  <a:gd name="T61" fmla="*/ 1 h 112"/>
                  <a:gd name="T62" fmla="*/ 0 w 103"/>
                  <a:gd name="T63" fmla="*/ 1 h 112"/>
                  <a:gd name="T64" fmla="*/ 0 w 103"/>
                  <a:gd name="T65" fmla="*/ 0 h 1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3"/>
                  <a:gd name="T100" fmla="*/ 0 h 112"/>
                  <a:gd name="T101" fmla="*/ 103 w 103"/>
                  <a:gd name="T102" fmla="*/ 112 h 1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3" h="112">
                    <a:moveTo>
                      <a:pt x="52" y="0"/>
                    </a:moveTo>
                    <a:lnTo>
                      <a:pt x="62" y="1"/>
                    </a:lnTo>
                    <a:lnTo>
                      <a:pt x="72" y="5"/>
                    </a:lnTo>
                    <a:lnTo>
                      <a:pt x="80" y="9"/>
                    </a:lnTo>
                    <a:lnTo>
                      <a:pt x="88" y="16"/>
                    </a:lnTo>
                    <a:lnTo>
                      <a:pt x="93" y="25"/>
                    </a:lnTo>
                    <a:lnTo>
                      <a:pt x="99" y="35"/>
                    </a:lnTo>
                    <a:lnTo>
                      <a:pt x="101" y="45"/>
                    </a:lnTo>
                    <a:lnTo>
                      <a:pt x="103" y="57"/>
                    </a:lnTo>
                    <a:lnTo>
                      <a:pt x="101" y="68"/>
                    </a:lnTo>
                    <a:lnTo>
                      <a:pt x="99" y="77"/>
                    </a:lnTo>
                    <a:lnTo>
                      <a:pt x="93" y="88"/>
                    </a:lnTo>
                    <a:lnTo>
                      <a:pt x="88" y="96"/>
                    </a:lnTo>
                    <a:lnTo>
                      <a:pt x="80" y="103"/>
                    </a:lnTo>
                    <a:lnTo>
                      <a:pt x="72" y="107"/>
                    </a:lnTo>
                    <a:lnTo>
                      <a:pt x="62" y="111"/>
                    </a:lnTo>
                    <a:lnTo>
                      <a:pt x="52" y="112"/>
                    </a:lnTo>
                    <a:lnTo>
                      <a:pt x="42" y="111"/>
                    </a:lnTo>
                    <a:lnTo>
                      <a:pt x="31" y="107"/>
                    </a:lnTo>
                    <a:lnTo>
                      <a:pt x="23" y="103"/>
                    </a:lnTo>
                    <a:lnTo>
                      <a:pt x="15" y="96"/>
                    </a:lnTo>
                    <a:lnTo>
                      <a:pt x="9" y="88"/>
                    </a:lnTo>
                    <a:lnTo>
                      <a:pt x="5" y="77"/>
                    </a:lnTo>
                    <a:lnTo>
                      <a:pt x="1" y="68"/>
                    </a:lnTo>
                    <a:lnTo>
                      <a:pt x="0" y="57"/>
                    </a:lnTo>
                    <a:lnTo>
                      <a:pt x="1" y="45"/>
                    </a:lnTo>
                    <a:lnTo>
                      <a:pt x="5" y="35"/>
                    </a:lnTo>
                    <a:lnTo>
                      <a:pt x="9" y="25"/>
                    </a:lnTo>
                    <a:lnTo>
                      <a:pt x="15" y="16"/>
                    </a:lnTo>
                    <a:lnTo>
                      <a:pt x="23" y="9"/>
                    </a:lnTo>
                    <a:lnTo>
                      <a:pt x="31" y="5"/>
                    </a:lnTo>
                    <a:lnTo>
                      <a:pt x="42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DD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" name="Freeform 129"/>
              <p:cNvSpPr/>
              <p:nvPr/>
            </p:nvSpPr>
            <p:spPr bwMode="auto">
              <a:xfrm>
                <a:off x="4033" y="1619"/>
                <a:ext cx="45" cy="50"/>
              </a:xfrm>
              <a:custGeom>
                <a:avLst/>
                <a:gdLst>
                  <a:gd name="T0" fmla="*/ 1 w 89"/>
                  <a:gd name="T1" fmla="*/ 0 h 99"/>
                  <a:gd name="T2" fmla="*/ 1 w 89"/>
                  <a:gd name="T3" fmla="*/ 1 h 99"/>
                  <a:gd name="T4" fmla="*/ 1 w 89"/>
                  <a:gd name="T5" fmla="*/ 1 h 99"/>
                  <a:gd name="T6" fmla="*/ 1 w 89"/>
                  <a:gd name="T7" fmla="*/ 1 h 99"/>
                  <a:gd name="T8" fmla="*/ 1 w 89"/>
                  <a:gd name="T9" fmla="*/ 1 h 99"/>
                  <a:gd name="T10" fmla="*/ 1 w 89"/>
                  <a:gd name="T11" fmla="*/ 1 h 99"/>
                  <a:gd name="T12" fmla="*/ 1 w 89"/>
                  <a:gd name="T13" fmla="*/ 1 h 99"/>
                  <a:gd name="T14" fmla="*/ 1 w 89"/>
                  <a:gd name="T15" fmla="*/ 1 h 99"/>
                  <a:gd name="T16" fmla="*/ 1 w 89"/>
                  <a:gd name="T17" fmla="*/ 1 h 99"/>
                  <a:gd name="T18" fmla="*/ 1 w 89"/>
                  <a:gd name="T19" fmla="*/ 1 h 99"/>
                  <a:gd name="T20" fmla="*/ 1 w 89"/>
                  <a:gd name="T21" fmla="*/ 1 h 99"/>
                  <a:gd name="T22" fmla="*/ 1 w 89"/>
                  <a:gd name="T23" fmla="*/ 1 h 99"/>
                  <a:gd name="T24" fmla="*/ 1 w 89"/>
                  <a:gd name="T25" fmla="*/ 1 h 99"/>
                  <a:gd name="T26" fmla="*/ 1 w 89"/>
                  <a:gd name="T27" fmla="*/ 1 h 99"/>
                  <a:gd name="T28" fmla="*/ 1 w 89"/>
                  <a:gd name="T29" fmla="*/ 1 h 99"/>
                  <a:gd name="T30" fmla="*/ 1 w 89"/>
                  <a:gd name="T31" fmla="*/ 1 h 99"/>
                  <a:gd name="T32" fmla="*/ 1 w 89"/>
                  <a:gd name="T33" fmla="*/ 1 h 99"/>
                  <a:gd name="T34" fmla="*/ 1 w 89"/>
                  <a:gd name="T35" fmla="*/ 1 h 99"/>
                  <a:gd name="T36" fmla="*/ 1 w 89"/>
                  <a:gd name="T37" fmla="*/ 1 h 99"/>
                  <a:gd name="T38" fmla="*/ 1 w 89"/>
                  <a:gd name="T39" fmla="*/ 1 h 99"/>
                  <a:gd name="T40" fmla="*/ 1 w 89"/>
                  <a:gd name="T41" fmla="*/ 1 h 99"/>
                  <a:gd name="T42" fmla="*/ 1 w 89"/>
                  <a:gd name="T43" fmla="*/ 1 h 99"/>
                  <a:gd name="T44" fmla="*/ 1 w 89"/>
                  <a:gd name="T45" fmla="*/ 1 h 99"/>
                  <a:gd name="T46" fmla="*/ 1 w 89"/>
                  <a:gd name="T47" fmla="*/ 1 h 99"/>
                  <a:gd name="T48" fmla="*/ 0 w 89"/>
                  <a:gd name="T49" fmla="*/ 1 h 99"/>
                  <a:gd name="T50" fmla="*/ 1 w 89"/>
                  <a:gd name="T51" fmla="*/ 1 h 99"/>
                  <a:gd name="T52" fmla="*/ 1 w 89"/>
                  <a:gd name="T53" fmla="*/ 1 h 99"/>
                  <a:gd name="T54" fmla="*/ 1 w 89"/>
                  <a:gd name="T55" fmla="*/ 1 h 99"/>
                  <a:gd name="T56" fmla="*/ 1 w 89"/>
                  <a:gd name="T57" fmla="*/ 1 h 99"/>
                  <a:gd name="T58" fmla="*/ 1 w 89"/>
                  <a:gd name="T59" fmla="*/ 1 h 99"/>
                  <a:gd name="T60" fmla="*/ 1 w 89"/>
                  <a:gd name="T61" fmla="*/ 1 h 99"/>
                  <a:gd name="T62" fmla="*/ 1 w 89"/>
                  <a:gd name="T63" fmla="*/ 1 h 99"/>
                  <a:gd name="T64" fmla="*/ 1 w 89"/>
                  <a:gd name="T65" fmla="*/ 0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9"/>
                  <a:gd name="T100" fmla="*/ 0 h 99"/>
                  <a:gd name="T101" fmla="*/ 89 w 89"/>
                  <a:gd name="T102" fmla="*/ 99 h 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9" h="99">
                    <a:moveTo>
                      <a:pt x="44" y="0"/>
                    </a:moveTo>
                    <a:lnTo>
                      <a:pt x="54" y="2"/>
                    </a:lnTo>
                    <a:lnTo>
                      <a:pt x="62" y="4"/>
                    </a:lnTo>
                    <a:lnTo>
                      <a:pt x="70" y="8"/>
                    </a:lnTo>
                    <a:lnTo>
                      <a:pt x="76" y="14"/>
                    </a:lnTo>
                    <a:lnTo>
                      <a:pt x="81" y="22"/>
                    </a:lnTo>
                    <a:lnTo>
                      <a:pt x="86" y="30"/>
                    </a:lnTo>
                    <a:lnTo>
                      <a:pt x="88" y="40"/>
                    </a:lnTo>
                    <a:lnTo>
                      <a:pt x="89" y="50"/>
                    </a:lnTo>
                    <a:lnTo>
                      <a:pt x="88" y="59"/>
                    </a:lnTo>
                    <a:lnTo>
                      <a:pt x="86" y="68"/>
                    </a:lnTo>
                    <a:lnTo>
                      <a:pt x="81" y="78"/>
                    </a:lnTo>
                    <a:lnTo>
                      <a:pt x="76" y="84"/>
                    </a:lnTo>
                    <a:lnTo>
                      <a:pt x="70" y="90"/>
                    </a:lnTo>
                    <a:lnTo>
                      <a:pt x="62" y="96"/>
                    </a:lnTo>
                    <a:lnTo>
                      <a:pt x="54" y="98"/>
                    </a:lnTo>
                    <a:lnTo>
                      <a:pt x="44" y="99"/>
                    </a:lnTo>
                    <a:lnTo>
                      <a:pt x="35" y="98"/>
                    </a:lnTo>
                    <a:lnTo>
                      <a:pt x="27" y="96"/>
                    </a:lnTo>
                    <a:lnTo>
                      <a:pt x="19" y="90"/>
                    </a:lnTo>
                    <a:lnTo>
                      <a:pt x="12" y="84"/>
                    </a:lnTo>
                    <a:lnTo>
                      <a:pt x="8" y="78"/>
                    </a:lnTo>
                    <a:lnTo>
                      <a:pt x="3" y="68"/>
                    </a:lnTo>
                    <a:lnTo>
                      <a:pt x="1" y="59"/>
                    </a:lnTo>
                    <a:lnTo>
                      <a:pt x="0" y="50"/>
                    </a:lnTo>
                    <a:lnTo>
                      <a:pt x="1" y="40"/>
                    </a:lnTo>
                    <a:lnTo>
                      <a:pt x="3" y="30"/>
                    </a:lnTo>
                    <a:lnTo>
                      <a:pt x="8" y="22"/>
                    </a:lnTo>
                    <a:lnTo>
                      <a:pt x="12" y="14"/>
                    </a:lnTo>
                    <a:lnTo>
                      <a:pt x="19" y="8"/>
                    </a:lnTo>
                    <a:lnTo>
                      <a:pt x="27" y="4"/>
                    </a:lnTo>
                    <a:lnTo>
                      <a:pt x="35" y="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E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3" name="Freeform 130"/>
              <p:cNvSpPr/>
              <p:nvPr/>
            </p:nvSpPr>
            <p:spPr bwMode="auto">
              <a:xfrm>
                <a:off x="4034" y="1620"/>
                <a:ext cx="40" cy="43"/>
              </a:xfrm>
              <a:custGeom>
                <a:avLst/>
                <a:gdLst>
                  <a:gd name="T0" fmla="*/ 1 w 78"/>
                  <a:gd name="T1" fmla="*/ 0 h 85"/>
                  <a:gd name="T2" fmla="*/ 1 w 78"/>
                  <a:gd name="T3" fmla="*/ 1 h 85"/>
                  <a:gd name="T4" fmla="*/ 1 w 78"/>
                  <a:gd name="T5" fmla="*/ 1 h 85"/>
                  <a:gd name="T6" fmla="*/ 1 w 78"/>
                  <a:gd name="T7" fmla="*/ 1 h 85"/>
                  <a:gd name="T8" fmla="*/ 1 w 78"/>
                  <a:gd name="T9" fmla="*/ 1 h 85"/>
                  <a:gd name="T10" fmla="*/ 1 w 78"/>
                  <a:gd name="T11" fmla="*/ 1 h 85"/>
                  <a:gd name="T12" fmla="*/ 1 w 78"/>
                  <a:gd name="T13" fmla="*/ 1 h 85"/>
                  <a:gd name="T14" fmla="*/ 1 w 78"/>
                  <a:gd name="T15" fmla="*/ 1 h 85"/>
                  <a:gd name="T16" fmla="*/ 1 w 78"/>
                  <a:gd name="T17" fmla="*/ 1 h 85"/>
                  <a:gd name="T18" fmla="*/ 1 w 78"/>
                  <a:gd name="T19" fmla="*/ 1 h 85"/>
                  <a:gd name="T20" fmla="*/ 1 w 78"/>
                  <a:gd name="T21" fmla="*/ 1 h 85"/>
                  <a:gd name="T22" fmla="*/ 1 w 78"/>
                  <a:gd name="T23" fmla="*/ 1 h 85"/>
                  <a:gd name="T24" fmla="*/ 1 w 78"/>
                  <a:gd name="T25" fmla="*/ 1 h 85"/>
                  <a:gd name="T26" fmla="*/ 1 w 78"/>
                  <a:gd name="T27" fmla="*/ 1 h 85"/>
                  <a:gd name="T28" fmla="*/ 1 w 78"/>
                  <a:gd name="T29" fmla="*/ 1 h 85"/>
                  <a:gd name="T30" fmla="*/ 1 w 78"/>
                  <a:gd name="T31" fmla="*/ 1 h 85"/>
                  <a:gd name="T32" fmla="*/ 1 w 78"/>
                  <a:gd name="T33" fmla="*/ 1 h 85"/>
                  <a:gd name="T34" fmla="*/ 1 w 78"/>
                  <a:gd name="T35" fmla="*/ 1 h 85"/>
                  <a:gd name="T36" fmla="*/ 1 w 78"/>
                  <a:gd name="T37" fmla="*/ 1 h 85"/>
                  <a:gd name="T38" fmla="*/ 1 w 78"/>
                  <a:gd name="T39" fmla="*/ 1 h 85"/>
                  <a:gd name="T40" fmla="*/ 1 w 78"/>
                  <a:gd name="T41" fmla="*/ 1 h 85"/>
                  <a:gd name="T42" fmla="*/ 1 w 78"/>
                  <a:gd name="T43" fmla="*/ 1 h 85"/>
                  <a:gd name="T44" fmla="*/ 1 w 78"/>
                  <a:gd name="T45" fmla="*/ 1 h 85"/>
                  <a:gd name="T46" fmla="*/ 1 w 78"/>
                  <a:gd name="T47" fmla="*/ 1 h 85"/>
                  <a:gd name="T48" fmla="*/ 0 w 78"/>
                  <a:gd name="T49" fmla="*/ 1 h 85"/>
                  <a:gd name="T50" fmla="*/ 1 w 78"/>
                  <a:gd name="T51" fmla="*/ 1 h 85"/>
                  <a:gd name="T52" fmla="*/ 1 w 78"/>
                  <a:gd name="T53" fmla="*/ 1 h 85"/>
                  <a:gd name="T54" fmla="*/ 1 w 78"/>
                  <a:gd name="T55" fmla="*/ 1 h 85"/>
                  <a:gd name="T56" fmla="*/ 1 w 78"/>
                  <a:gd name="T57" fmla="*/ 1 h 85"/>
                  <a:gd name="T58" fmla="*/ 1 w 78"/>
                  <a:gd name="T59" fmla="*/ 1 h 85"/>
                  <a:gd name="T60" fmla="*/ 1 w 78"/>
                  <a:gd name="T61" fmla="*/ 1 h 85"/>
                  <a:gd name="T62" fmla="*/ 1 w 78"/>
                  <a:gd name="T63" fmla="*/ 1 h 85"/>
                  <a:gd name="T64" fmla="*/ 1 w 78"/>
                  <a:gd name="T65" fmla="*/ 0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8"/>
                  <a:gd name="T100" fmla="*/ 0 h 85"/>
                  <a:gd name="T101" fmla="*/ 78 w 78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8" h="85">
                    <a:moveTo>
                      <a:pt x="39" y="0"/>
                    </a:moveTo>
                    <a:lnTo>
                      <a:pt x="47" y="1"/>
                    </a:lnTo>
                    <a:lnTo>
                      <a:pt x="54" y="3"/>
                    </a:lnTo>
                    <a:lnTo>
                      <a:pt x="61" y="7"/>
                    </a:lnTo>
                    <a:lnTo>
                      <a:pt x="67" y="12"/>
                    </a:lnTo>
                    <a:lnTo>
                      <a:pt x="71" y="18"/>
                    </a:lnTo>
                    <a:lnTo>
                      <a:pt x="75" y="25"/>
                    </a:lnTo>
                    <a:lnTo>
                      <a:pt x="77" y="33"/>
                    </a:lnTo>
                    <a:lnTo>
                      <a:pt x="78" y="42"/>
                    </a:lnTo>
                    <a:lnTo>
                      <a:pt x="77" y="50"/>
                    </a:lnTo>
                    <a:lnTo>
                      <a:pt x="75" y="58"/>
                    </a:lnTo>
                    <a:lnTo>
                      <a:pt x="71" y="65"/>
                    </a:lnTo>
                    <a:lnTo>
                      <a:pt x="67" y="72"/>
                    </a:lnTo>
                    <a:lnTo>
                      <a:pt x="61" y="78"/>
                    </a:lnTo>
                    <a:lnTo>
                      <a:pt x="54" y="81"/>
                    </a:lnTo>
                    <a:lnTo>
                      <a:pt x="47" y="84"/>
                    </a:lnTo>
                    <a:lnTo>
                      <a:pt x="39" y="85"/>
                    </a:lnTo>
                    <a:lnTo>
                      <a:pt x="31" y="84"/>
                    </a:lnTo>
                    <a:lnTo>
                      <a:pt x="24" y="81"/>
                    </a:lnTo>
                    <a:lnTo>
                      <a:pt x="17" y="78"/>
                    </a:lnTo>
                    <a:lnTo>
                      <a:pt x="11" y="72"/>
                    </a:lnTo>
                    <a:lnTo>
                      <a:pt x="7" y="65"/>
                    </a:lnTo>
                    <a:lnTo>
                      <a:pt x="3" y="58"/>
                    </a:lnTo>
                    <a:lnTo>
                      <a:pt x="1" y="50"/>
                    </a:lnTo>
                    <a:lnTo>
                      <a:pt x="0" y="42"/>
                    </a:lnTo>
                    <a:lnTo>
                      <a:pt x="1" y="33"/>
                    </a:lnTo>
                    <a:lnTo>
                      <a:pt x="3" y="25"/>
                    </a:lnTo>
                    <a:lnTo>
                      <a:pt x="7" y="18"/>
                    </a:lnTo>
                    <a:lnTo>
                      <a:pt x="11" y="12"/>
                    </a:lnTo>
                    <a:lnTo>
                      <a:pt x="17" y="7"/>
                    </a:lnTo>
                    <a:lnTo>
                      <a:pt x="24" y="3"/>
                    </a:lnTo>
                    <a:lnTo>
                      <a:pt x="31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E5A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4" name="Freeform 131"/>
              <p:cNvSpPr/>
              <p:nvPr/>
            </p:nvSpPr>
            <p:spPr bwMode="auto">
              <a:xfrm>
                <a:off x="4036" y="1621"/>
                <a:ext cx="33" cy="36"/>
              </a:xfrm>
              <a:custGeom>
                <a:avLst/>
                <a:gdLst>
                  <a:gd name="T0" fmla="*/ 1 w 66"/>
                  <a:gd name="T1" fmla="*/ 0 h 71"/>
                  <a:gd name="T2" fmla="*/ 1 w 66"/>
                  <a:gd name="T3" fmla="*/ 1 h 71"/>
                  <a:gd name="T4" fmla="*/ 1 w 66"/>
                  <a:gd name="T5" fmla="*/ 1 h 71"/>
                  <a:gd name="T6" fmla="*/ 1 w 66"/>
                  <a:gd name="T7" fmla="*/ 1 h 71"/>
                  <a:gd name="T8" fmla="*/ 1 w 66"/>
                  <a:gd name="T9" fmla="*/ 1 h 71"/>
                  <a:gd name="T10" fmla="*/ 1 w 66"/>
                  <a:gd name="T11" fmla="*/ 1 h 71"/>
                  <a:gd name="T12" fmla="*/ 1 w 66"/>
                  <a:gd name="T13" fmla="*/ 1 h 71"/>
                  <a:gd name="T14" fmla="*/ 1 w 66"/>
                  <a:gd name="T15" fmla="*/ 1 h 71"/>
                  <a:gd name="T16" fmla="*/ 1 w 66"/>
                  <a:gd name="T17" fmla="*/ 1 h 71"/>
                  <a:gd name="T18" fmla="*/ 1 w 66"/>
                  <a:gd name="T19" fmla="*/ 1 h 71"/>
                  <a:gd name="T20" fmla="*/ 1 w 66"/>
                  <a:gd name="T21" fmla="*/ 1 h 71"/>
                  <a:gd name="T22" fmla="*/ 1 w 66"/>
                  <a:gd name="T23" fmla="*/ 1 h 71"/>
                  <a:gd name="T24" fmla="*/ 0 w 66"/>
                  <a:gd name="T25" fmla="*/ 1 h 71"/>
                  <a:gd name="T26" fmla="*/ 1 w 66"/>
                  <a:gd name="T27" fmla="*/ 1 h 71"/>
                  <a:gd name="T28" fmla="*/ 1 w 66"/>
                  <a:gd name="T29" fmla="*/ 1 h 71"/>
                  <a:gd name="T30" fmla="*/ 1 w 66"/>
                  <a:gd name="T31" fmla="*/ 1 h 71"/>
                  <a:gd name="T32" fmla="*/ 1 w 66"/>
                  <a:gd name="T33" fmla="*/ 0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71"/>
                  <a:gd name="T53" fmla="*/ 66 w 66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71">
                    <a:moveTo>
                      <a:pt x="33" y="0"/>
                    </a:moveTo>
                    <a:lnTo>
                      <a:pt x="45" y="2"/>
                    </a:lnTo>
                    <a:lnTo>
                      <a:pt x="57" y="10"/>
                    </a:lnTo>
                    <a:lnTo>
                      <a:pt x="64" y="22"/>
                    </a:lnTo>
                    <a:lnTo>
                      <a:pt x="66" y="36"/>
                    </a:lnTo>
                    <a:lnTo>
                      <a:pt x="64" y="50"/>
                    </a:lnTo>
                    <a:lnTo>
                      <a:pt x="57" y="61"/>
                    </a:lnTo>
                    <a:lnTo>
                      <a:pt x="45" y="69"/>
                    </a:lnTo>
                    <a:lnTo>
                      <a:pt x="33" y="71"/>
                    </a:lnTo>
                    <a:lnTo>
                      <a:pt x="20" y="69"/>
                    </a:lnTo>
                    <a:lnTo>
                      <a:pt x="10" y="61"/>
                    </a:lnTo>
                    <a:lnTo>
                      <a:pt x="3" y="50"/>
                    </a:lnTo>
                    <a:lnTo>
                      <a:pt x="0" y="36"/>
                    </a:lnTo>
                    <a:lnTo>
                      <a:pt x="3" y="22"/>
                    </a:lnTo>
                    <a:lnTo>
                      <a:pt x="10" y="10"/>
                    </a:lnTo>
                    <a:lnTo>
                      <a:pt x="20" y="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EA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5" name="Freeform 132"/>
              <p:cNvSpPr/>
              <p:nvPr/>
            </p:nvSpPr>
            <p:spPr bwMode="auto">
              <a:xfrm>
                <a:off x="4026" y="1745"/>
                <a:ext cx="40" cy="44"/>
              </a:xfrm>
              <a:custGeom>
                <a:avLst/>
                <a:gdLst>
                  <a:gd name="T0" fmla="*/ 1 w 79"/>
                  <a:gd name="T1" fmla="*/ 0 h 86"/>
                  <a:gd name="T2" fmla="*/ 1 w 79"/>
                  <a:gd name="T3" fmla="*/ 1 h 86"/>
                  <a:gd name="T4" fmla="*/ 1 w 79"/>
                  <a:gd name="T5" fmla="*/ 1 h 86"/>
                  <a:gd name="T6" fmla="*/ 1 w 79"/>
                  <a:gd name="T7" fmla="*/ 1 h 86"/>
                  <a:gd name="T8" fmla="*/ 1 w 79"/>
                  <a:gd name="T9" fmla="*/ 1 h 86"/>
                  <a:gd name="T10" fmla="*/ 1 w 79"/>
                  <a:gd name="T11" fmla="*/ 1 h 86"/>
                  <a:gd name="T12" fmla="*/ 1 w 79"/>
                  <a:gd name="T13" fmla="*/ 1 h 86"/>
                  <a:gd name="T14" fmla="*/ 1 w 79"/>
                  <a:gd name="T15" fmla="*/ 1 h 86"/>
                  <a:gd name="T16" fmla="*/ 1 w 79"/>
                  <a:gd name="T17" fmla="*/ 1 h 86"/>
                  <a:gd name="T18" fmla="*/ 1 w 79"/>
                  <a:gd name="T19" fmla="*/ 1 h 86"/>
                  <a:gd name="T20" fmla="*/ 1 w 79"/>
                  <a:gd name="T21" fmla="*/ 1 h 86"/>
                  <a:gd name="T22" fmla="*/ 1 w 79"/>
                  <a:gd name="T23" fmla="*/ 1 h 86"/>
                  <a:gd name="T24" fmla="*/ 1 w 79"/>
                  <a:gd name="T25" fmla="*/ 1 h 86"/>
                  <a:gd name="T26" fmla="*/ 1 w 79"/>
                  <a:gd name="T27" fmla="*/ 1 h 86"/>
                  <a:gd name="T28" fmla="*/ 1 w 79"/>
                  <a:gd name="T29" fmla="*/ 1 h 86"/>
                  <a:gd name="T30" fmla="*/ 1 w 79"/>
                  <a:gd name="T31" fmla="*/ 1 h 86"/>
                  <a:gd name="T32" fmla="*/ 1 w 79"/>
                  <a:gd name="T33" fmla="*/ 1 h 86"/>
                  <a:gd name="T34" fmla="*/ 1 w 79"/>
                  <a:gd name="T35" fmla="*/ 1 h 86"/>
                  <a:gd name="T36" fmla="*/ 1 w 79"/>
                  <a:gd name="T37" fmla="*/ 1 h 86"/>
                  <a:gd name="T38" fmla="*/ 1 w 79"/>
                  <a:gd name="T39" fmla="*/ 1 h 86"/>
                  <a:gd name="T40" fmla="*/ 1 w 79"/>
                  <a:gd name="T41" fmla="*/ 1 h 86"/>
                  <a:gd name="T42" fmla="*/ 1 w 79"/>
                  <a:gd name="T43" fmla="*/ 1 h 86"/>
                  <a:gd name="T44" fmla="*/ 1 w 79"/>
                  <a:gd name="T45" fmla="*/ 1 h 86"/>
                  <a:gd name="T46" fmla="*/ 1 w 79"/>
                  <a:gd name="T47" fmla="*/ 1 h 86"/>
                  <a:gd name="T48" fmla="*/ 0 w 79"/>
                  <a:gd name="T49" fmla="*/ 1 h 86"/>
                  <a:gd name="T50" fmla="*/ 1 w 79"/>
                  <a:gd name="T51" fmla="*/ 1 h 86"/>
                  <a:gd name="T52" fmla="*/ 1 w 79"/>
                  <a:gd name="T53" fmla="*/ 1 h 86"/>
                  <a:gd name="T54" fmla="*/ 1 w 79"/>
                  <a:gd name="T55" fmla="*/ 1 h 86"/>
                  <a:gd name="T56" fmla="*/ 1 w 79"/>
                  <a:gd name="T57" fmla="*/ 1 h 86"/>
                  <a:gd name="T58" fmla="*/ 1 w 79"/>
                  <a:gd name="T59" fmla="*/ 1 h 86"/>
                  <a:gd name="T60" fmla="*/ 1 w 79"/>
                  <a:gd name="T61" fmla="*/ 1 h 86"/>
                  <a:gd name="T62" fmla="*/ 1 w 79"/>
                  <a:gd name="T63" fmla="*/ 1 h 86"/>
                  <a:gd name="T64" fmla="*/ 1 w 79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9"/>
                  <a:gd name="T100" fmla="*/ 0 h 86"/>
                  <a:gd name="T101" fmla="*/ 79 w 79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9" h="86">
                    <a:moveTo>
                      <a:pt x="40" y="0"/>
                    </a:moveTo>
                    <a:lnTo>
                      <a:pt x="48" y="1"/>
                    </a:lnTo>
                    <a:lnTo>
                      <a:pt x="55" y="3"/>
                    </a:lnTo>
                    <a:lnTo>
                      <a:pt x="62" y="7"/>
                    </a:lnTo>
                    <a:lnTo>
                      <a:pt x="68" y="12"/>
                    </a:lnTo>
                    <a:lnTo>
                      <a:pt x="72" y="19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9" y="43"/>
                    </a:lnTo>
                    <a:lnTo>
                      <a:pt x="78" y="51"/>
                    </a:lnTo>
                    <a:lnTo>
                      <a:pt x="76" y="60"/>
                    </a:lnTo>
                    <a:lnTo>
                      <a:pt x="72" y="66"/>
                    </a:lnTo>
                    <a:lnTo>
                      <a:pt x="68" y="73"/>
                    </a:lnTo>
                    <a:lnTo>
                      <a:pt x="62" y="79"/>
                    </a:lnTo>
                    <a:lnTo>
                      <a:pt x="55" y="83"/>
                    </a:lnTo>
                    <a:lnTo>
                      <a:pt x="48" y="85"/>
                    </a:lnTo>
                    <a:lnTo>
                      <a:pt x="40" y="86"/>
                    </a:lnTo>
                    <a:lnTo>
                      <a:pt x="32" y="85"/>
                    </a:lnTo>
                    <a:lnTo>
                      <a:pt x="25" y="83"/>
                    </a:lnTo>
                    <a:lnTo>
                      <a:pt x="18" y="79"/>
                    </a:lnTo>
                    <a:lnTo>
                      <a:pt x="11" y="73"/>
                    </a:lnTo>
                    <a:lnTo>
                      <a:pt x="7" y="66"/>
                    </a:lnTo>
                    <a:lnTo>
                      <a:pt x="3" y="60"/>
                    </a:lnTo>
                    <a:lnTo>
                      <a:pt x="1" y="51"/>
                    </a:lnTo>
                    <a:lnTo>
                      <a:pt x="0" y="43"/>
                    </a:lnTo>
                    <a:lnTo>
                      <a:pt x="1" y="34"/>
                    </a:lnTo>
                    <a:lnTo>
                      <a:pt x="3" y="26"/>
                    </a:lnTo>
                    <a:lnTo>
                      <a:pt x="7" y="19"/>
                    </a:lnTo>
                    <a:lnTo>
                      <a:pt x="11" y="12"/>
                    </a:lnTo>
                    <a:lnTo>
                      <a:pt x="18" y="7"/>
                    </a:lnTo>
                    <a:lnTo>
                      <a:pt x="25" y="3"/>
                    </a:lnTo>
                    <a:lnTo>
                      <a:pt x="32" y="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6" name="Freeform 133"/>
              <p:cNvSpPr/>
              <p:nvPr/>
            </p:nvSpPr>
            <p:spPr bwMode="auto">
              <a:xfrm>
                <a:off x="4027" y="1745"/>
                <a:ext cx="37" cy="42"/>
              </a:xfrm>
              <a:custGeom>
                <a:avLst/>
                <a:gdLst>
                  <a:gd name="T0" fmla="*/ 0 w 75"/>
                  <a:gd name="T1" fmla="*/ 0 h 83"/>
                  <a:gd name="T2" fmla="*/ 0 w 75"/>
                  <a:gd name="T3" fmla="*/ 1 h 83"/>
                  <a:gd name="T4" fmla="*/ 0 w 75"/>
                  <a:gd name="T5" fmla="*/ 1 h 83"/>
                  <a:gd name="T6" fmla="*/ 0 w 75"/>
                  <a:gd name="T7" fmla="*/ 1 h 83"/>
                  <a:gd name="T8" fmla="*/ 0 w 75"/>
                  <a:gd name="T9" fmla="*/ 1 h 83"/>
                  <a:gd name="T10" fmla="*/ 0 w 75"/>
                  <a:gd name="T11" fmla="*/ 1 h 83"/>
                  <a:gd name="T12" fmla="*/ 0 w 75"/>
                  <a:gd name="T13" fmla="*/ 1 h 83"/>
                  <a:gd name="T14" fmla="*/ 0 w 75"/>
                  <a:gd name="T15" fmla="*/ 1 h 83"/>
                  <a:gd name="T16" fmla="*/ 0 w 75"/>
                  <a:gd name="T17" fmla="*/ 1 h 83"/>
                  <a:gd name="T18" fmla="*/ 0 w 75"/>
                  <a:gd name="T19" fmla="*/ 1 h 83"/>
                  <a:gd name="T20" fmla="*/ 0 w 75"/>
                  <a:gd name="T21" fmla="*/ 1 h 83"/>
                  <a:gd name="T22" fmla="*/ 0 w 75"/>
                  <a:gd name="T23" fmla="*/ 1 h 83"/>
                  <a:gd name="T24" fmla="*/ 0 w 75"/>
                  <a:gd name="T25" fmla="*/ 1 h 83"/>
                  <a:gd name="T26" fmla="*/ 0 w 75"/>
                  <a:gd name="T27" fmla="*/ 1 h 83"/>
                  <a:gd name="T28" fmla="*/ 0 w 75"/>
                  <a:gd name="T29" fmla="*/ 1 h 83"/>
                  <a:gd name="T30" fmla="*/ 0 w 75"/>
                  <a:gd name="T31" fmla="*/ 1 h 83"/>
                  <a:gd name="T32" fmla="*/ 0 w 75"/>
                  <a:gd name="T33" fmla="*/ 1 h 83"/>
                  <a:gd name="T34" fmla="*/ 0 w 75"/>
                  <a:gd name="T35" fmla="*/ 1 h 83"/>
                  <a:gd name="T36" fmla="*/ 0 w 75"/>
                  <a:gd name="T37" fmla="*/ 1 h 83"/>
                  <a:gd name="T38" fmla="*/ 0 w 75"/>
                  <a:gd name="T39" fmla="*/ 1 h 83"/>
                  <a:gd name="T40" fmla="*/ 0 w 75"/>
                  <a:gd name="T41" fmla="*/ 1 h 83"/>
                  <a:gd name="T42" fmla="*/ 0 w 75"/>
                  <a:gd name="T43" fmla="*/ 1 h 83"/>
                  <a:gd name="T44" fmla="*/ 0 w 75"/>
                  <a:gd name="T45" fmla="*/ 1 h 83"/>
                  <a:gd name="T46" fmla="*/ 0 w 75"/>
                  <a:gd name="T47" fmla="*/ 1 h 83"/>
                  <a:gd name="T48" fmla="*/ 0 w 75"/>
                  <a:gd name="T49" fmla="*/ 1 h 83"/>
                  <a:gd name="T50" fmla="*/ 0 w 75"/>
                  <a:gd name="T51" fmla="*/ 1 h 83"/>
                  <a:gd name="T52" fmla="*/ 0 w 75"/>
                  <a:gd name="T53" fmla="*/ 1 h 83"/>
                  <a:gd name="T54" fmla="*/ 0 w 75"/>
                  <a:gd name="T55" fmla="*/ 1 h 83"/>
                  <a:gd name="T56" fmla="*/ 0 w 75"/>
                  <a:gd name="T57" fmla="*/ 1 h 83"/>
                  <a:gd name="T58" fmla="*/ 0 w 75"/>
                  <a:gd name="T59" fmla="*/ 1 h 83"/>
                  <a:gd name="T60" fmla="*/ 0 w 75"/>
                  <a:gd name="T61" fmla="*/ 1 h 83"/>
                  <a:gd name="T62" fmla="*/ 0 w 75"/>
                  <a:gd name="T63" fmla="*/ 1 h 83"/>
                  <a:gd name="T64" fmla="*/ 0 w 75"/>
                  <a:gd name="T65" fmla="*/ 0 h 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83"/>
                  <a:gd name="T101" fmla="*/ 75 w 75"/>
                  <a:gd name="T102" fmla="*/ 83 h 8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83">
                    <a:moveTo>
                      <a:pt x="38" y="0"/>
                    </a:moveTo>
                    <a:lnTo>
                      <a:pt x="46" y="1"/>
                    </a:lnTo>
                    <a:lnTo>
                      <a:pt x="53" y="3"/>
                    </a:lnTo>
                    <a:lnTo>
                      <a:pt x="59" y="7"/>
                    </a:lnTo>
                    <a:lnTo>
                      <a:pt x="64" y="11"/>
                    </a:lnTo>
                    <a:lnTo>
                      <a:pt x="69" y="18"/>
                    </a:lnTo>
                    <a:lnTo>
                      <a:pt x="72" y="25"/>
                    </a:lnTo>
                    <a:lnTo>
                      <a:pt x="74" y="33"/>
                    </a:lnTo>
                    <a:lnTo>
                      <a:pt x="75" y="41"/>
                    </a:lnTo>
                    <a:lnTo>
                      <a:pt x="74" y="49"/>
                    </a:lnTo>
                    <a:lnTo>
                      <a:pt x="72" y="57"/>
                    </a:lnTo>
                    <a:lnTo>
                      <a:pt x="69" y="64"/>
                    </a:lnTo>
                    <a:lnTo>
                      <a:pt x="64" y="70"/>
                    </a:lnTo>
                    <a:lnTo>
                      <a:pt x="59" y="76"/>
                    </a:lnTo>
                    <a:lnTo>
                      <a:pt x="53" y="79"/>
                    </a:lnTo>
                    <a:lnTo>
                      <a:pt x="46" y="81"/>
                    </a:lnTo>
                    <a:lnTo>
                      <a:pt x="38" y="83"/>
                    </a:lnTo>
                    <a:lnTo>
                      <a:pt x="30" y="81"/>
                    </a:lnTo>
                    <a:lnTo>
                      <a:pt x="23" y="79"/>
                    </a:lnTo>
                    <a:lnTo>
                      <a:pt x="17" y="76"/>
                    </a:lnTo>
                    <a:lnTo>
                      <a:pt x="11" y="70"/>
                    </a:lnTo>
                    <a:lnTo>
                      <a:pt x="7" y="64"/>
                    </a:lnTo>
                    <a:lnTo>
                      <a:pt x="3" y="57"/>
                    </a:lnTo>
                    <a:lnTo>
                      <a:pt x="1" y="49"/>
                    </a:lnTo>
                    <a:lnTo>
                      <a:pt x="0" y="41"/>
                    </a:lnTo>
                    <a:lnTo>
                      <a:pt x="1" y="33"/>
                    </a:lnTo>
                    <a:lnTo>
                      <a:pt x="3" y="25"/>
                    </a:lnTo>
                    <a:lnTo>
                      <a:pt x="7" y="18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BC7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" name="Freeform 134"/>
              <p:cNvSpPr/>
              <p:nvPr/>
            </p:nvSpPr>
            <p:spPr bwMode="auto">
              <a:xfrm>
                <a:off x="4028" y="1746"/>
                <a:ext cx="35" cy="38"/>
              </a:xfrm>
              <a:custGeom>
                <a:avLst/>
                <a:gdLst>
                  <a:gd name="T0" fmla="*/ 1 w 70"/>
                  <a:gd name="T1" fmla="*/ 0 h 77"/>
                  <a:gd name="T2" fmla="*/ 1 w 70"/>
                  <a:gd name="T3" fmla="*/ 0 h 77"/>
                  <a:gd name="T4" fmla="*/ 1 w 70"/>
                  <a:gd name="T5" fmla="*/ 0 h 77"/>
                  <a:gd name="T6" fmla="*/ 1 w 70"/>
                  <a:gd name="T7" fmla="*/ 0 h 77"/>
                  <a:gd name="T8" fmla="*/ 1 w 70"/>
                  <a:gd name="T9" fmla="*/ 0 h 77"/>
                  <a:gd name="T10" fmla="*/ 1 w 70"/>
                  <a:gd name="T11" fmla="*/ 0 h 77"/>
                  <a:gd name="T12" fmla="*/ 1 w 70"/>
                  <a:gd name="T13" fmla="*/ 0 h 77"/>
                  <a:gd name="T14" fmla="*/ 1 w 70"/>
                  <a:gd name="T15" fmla="*/ 0 h 77"/>
                  <a:gd name="T16" fmla="*/ 1 w 70"/>
                  <a:gd name="T17" fmla="*/ 0 h 77"/>
                  <a:gd name="T18" fmla="*/ 1 w 70"/>
                  <a:gd name="T19" fmla="*/ 0 h 77"/>
                  <a:gd name="T20" fmla="*/ 1 w 70"/>
                  <a:gd name="T21" fmla="*/ 0 h 77"/>
                  <a:gd name="T22" fmla="*/ 1 w 70"/>
                  <a:gd name="T23" fmla="*/ 0 h 77"/>
                  <a:gd name="T24" fmla="*/ 1 w 70"/>
                  <a:gd name="T25" fmla="*/ 0 h 77"/>
                  <a:gd name="T26" fmla="*/ 1 w 70"/>
                  <a:gd name="T27" fmla="*/ 0 h 77"/>
                  <a:gd name="T28" fmla="*/ 1 w 70"/>
                  <a:gd name="T29" fmla="*/ 0 h 77"/>
                  <a:gd name="T30" fmla="*/ 1 w 70"/>
                  <a:gd name="T31" fmla="*/ 0 h 77"/>
                  <a:gd name="T32" fmla="*/ 1 w 70"/>
                  <a:gd name="T33" fmla="*/ 0 h 77"/>
                  <a:gd name="T34" fmla="*/ 1 w 70"/>
                  <a:gd name="T35" fmla="*/ 0 h 77"/>
                  <a:gd name="T36" fmla="*/ 1 w 70"/>
                  <a:gd name="T37" fmla="*/ 0 h 77"/>
                  <a:gd name="T38" fmla="*/ 1 w 70"/>
                  <a:gd name="T39" fmla="*/ 0 h 77"/>
                  <a:gd name="T40" fmla="*/ 1 w 70"/>
                  <a:gd name="T41" fmla="*/ 0 h 77"/>
                  <a:gd name="T42" fmla="*/ 1 w 70"/>
                  <a:gd name="T43" fmla="*/ 0 h 77"/>
                  <a:gd name="T44" fmla="*/ 1 w 70"/>
                  <a:gd name="T45" fmla="*/ 0 h 77"/>
                  <a:gd name="T46" fmla="*/ 1 w 70"/>
                  <a:gd name="T47" fmla="*/ 0 h 77"/>
                  <a:gd name="T48" fmla="*/ 0 w 70"/>
                  <a:gd name="T49" fmla="*/ 0 h 77"/>
                  <a:gd name="T50" fmla="*/ 1 w 70"/>
                  <a:gd name="T51" fmla="*/ 0 h 77"/>
                  <a:gd name="T52" fmla="*/ 1 w 70"/>
                  <a:gd name="T53" fmla="*/ 0 h 77"/>
                  <a:gd name="T54" fmla="*/ 1 w 70"/>
                  <a:gd name="T55" fmla="*/ 0 h 77"/>
                  <a:gd name="T56" fmla="*/ 1 w 70"/>
                  <a:gd name="T57" fmla="*/ 0 h 77"/>
                  <a:gd name="T58" fmla="*/ 1 w 70"/>
                  <a:gd name="T59" fmla="*/ 0 h 77"/>
                  <a:gd name="T60" fmla="*/ 1 w 70"/>
                  <a:gd name="T61" fmla="*/ 0 h 77"/>
                  <a:gd name="T62" fmla="*/ 1 w 70"/>
                  <a:gd name="T63" fmla="*/ 0 h 77"/>
                  <a:gd name="T64" fmla="*/ 1 w 70"/>
                  <a:gd name="T65" fmla="*/ 0 h 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0"/>
                  <a:gd name="T100" fmla="*/ 0 h 77"/>
                  <a:gd name="T101" fmla="*/ 70 w 70"/>
                  <a:gd name="T102" fmla="*/ 77 h 7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0" h="77">
                    <a:moveTo>
                      <a:pt x="36" y="0"/>
                    </a:moveTo>
                    <a:lnTo>
                      <a:pt x="43" y="1"/>
                    </a:lnTo>
                    <a:lnTo>
                      <a:pt x="48" y="3"/>
                    </a:lnTo>
                    <a:lnTo>
                      <a:pt x="55" y="7"/>
                    </a:lnTo>
                    <a:lnTo>
                      <a:pt x="60" y="11"/>
                    </a:lnTo>
                    <a:lnTo>
                      <a:pt x="65" y="17"/>
                    </a:lnTo>
                    <a:lnTo>
                      <a:pt x="68" y="23"/>
                    </a:lnTo>
                    <a:lnTo>
                      <a:pt x="69" y="30"/>
                    </a:lnTo>
                    <a:lnTo>
                      <a:pt x="70" y="38"/>
                    </a:lnTo>
                    <a:lnTo>
                      <a:pt x="69" y="46"/>
                    </a:lnTo>
                    <a:lnTo>
                      <a:pt x="68" y="53"/>
                    </a:lnTo>
                    <a:lnTo>
                      <a:pt x="65" y="60"/>
                    </a:lnTo>
                    <a:lnTo>
                      <a:pt x="60" y="65"/>
                    </a:lnTo>
                    <a:lnTo>
                      <a:pt x="55" y="70"/>
                    </a:lnTo>
                    <a:lnTo>
                      <a:pt x="48" y="74"/>
                    </a:lnTo>
                    <a:lnTo>
                      <a:pt x="43" y="76"/>
                    </a:lnTo>
                    <a:lnTo>
                      <a:pt x="36" y="77"/>
                    </a:lnTo>
                    <a:lnTo>
                      <a:pt x="29" y="76"/>
                    </a:lnTo>
                    <a:lnTo>
                      <a:pt x="22" y="74"/>
                    </a:lnTo>
                    <a:lnTo>
                      <a:pt x="16" y="70"/>
                    </a:lnTo>
                    <a:lnTo>
                      <a:pt x="10" y="65"/>
                    </a:lnTo>
                    <a:lnTo>
                      <a:pt x="6" y="60"/>
                    </a:lnTo>
                    <a:lnTo>
                      <a:pt x="2" y="53"/>
                    </a:lnTo>
                    <a:lnTo>
                      <a:pt x="1" y="46"/>
                    </a:lnTo>
                    <a:lnTo>
                      <a:pt x="0" y="38"/>
                    </a:lnTo>
                    <a:lnTo>
                      <a:pt x="1" y="30"/>
                    </a:lnTo>
                    <a:lnTo>
                      <a:pt x="2" y="23"/>
                    </a:lnTo>
                    <a:lnTo>
                      <a:pt x="6" y="17"/>
                    </a:lnTo>
                    <a:lnTo>
                      <a:pt x="10" y="11"/>
                    </a:lnTo>
                    <a:lnTo>
                      <a:pt x="16" y="7"/>
                    </a:lnTo>
                    <a:lnTo>
                      <a:pt x="22" y="3"/>
                    </a:lnTo>
                    <a:lnTo>
                      <a:pt x="29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C17A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8" name="Freeform 135"/>
              <p:cNvSpPr/>
              <p:nvPr/>
            </p:nvSpPr>
            <p:spPr bwMode="auto">
              <a:xfrm>
                <a:off x="4028" y="1746"/>
                <a:ext cx="33" cy="36"/>
              </a:xfrm>
              <a:custGeom>
                <a:avLst/>
                <a:gdLst>
                  <a:gd name="T0" fmla="*/ 1 w 66"/>
                  <a:gd name="T1" fmla="*/ 0 h 71"/>
                  <a:gd name="T2" fmla="*/ 1 w 66"/>
                  <a:gd name="T3" fmla="*/ 1 h 71"/>
                  <a:gd name="T4" fmla="*/ 1 w 66"/>
                  <a:gd name="T5" fmla="*/ 1 h 71"/>
                  <a:gd name="T6" fmla="*/ 1 w 66"/>
                  <a:gd name="T7" fmla="*/ 1 h 71"/>
                  <a:gd name="T8" fmla="*/ 1 w 66"/>
                  <a:gd name="T9" fmla="*/ 1 h 71"/>
                  <a:gd name="T10" fmla="*/ 1 w 66"/>
                  <a:gd name="T11" fmla="*/ 1 h 71"/>
                  <a:gd name="T12" fmla="*/ 1 w 66"/>
                  <a:gd name="T13" fmla="*/ 1 h 71"/>
                  <a:gd name="T14" fmla="*/ 1 w 66"/>
                  <a:gd name="T15" fmla="*/ 1 h 71"/>
                  <a:gd name="T16" fmla="*/ 1 w 66"/>
                  <a:gd name="T17" fmla="*/ 1 h 71"/>
                  <a:gd name="T18" fmla="*/ 1 w 66"/>
                  <a:gd name="T19" fmla="*/ 1 h 71"/>
                  <a:gd name="T20" fmla="*/ 1 w 66"/>
                  <a:gd name="T21" fmla="*/ 1 h 71"/>
                  <a:gd name="T22" fmla="*/ 1 w 66"/>
                  <a:gd name="T23" fmla="*/ 1 h 71"/>
                  <a:gd name="T24" fmla="*/ 0 w 66"/>
                  <a:gd name="T25" fmla="*/ 1 h 71"/>
                  <a:gd name="T26" fmla="*/ 1 w 66"/>
                  <a:gd name="T27" fmla="*/ 1 h 71"/>
                  <a:gd name="T28" fmla="*/ 1 w 66"/>
                  <a:gd name="T29" fmla="*/ 1 h 71"/>
                  <a:gd name="T30" fmla="*/ 1 w 66"/>
                  <a:gd name="T31" fmla="*/ 1 h 71"/>
                  <a:gd name="T32" fmla="*/ 1 w 66"/>
                  <a:gd name="T33" fmla="*/ 0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71"/>
                  <a:gd name="T53" fmla="*/ 66 w 66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71">
                    <a:moveTo>
                      <a:pt x="34" y="0"/>
                    </a:moveTo>
                    <a:lnTo>
                      <a:pt x="46" y="2"/>
                    </a:lnTo>
                    <a:lnTo>
                      <a:pt x="57" y="10"/>
                    </a:lnTo>
                    <a:lnTo>
                      <a:pt x="64" y="22"/>
                    </a:lnTo>
                    <a:lnTo>
                      <a:pt x="66" y="36"/>
                    </a:lnTo>
                    <a:lnTo>
                      <a:pt x="64" y="49"/>
                    </a:lnTo>
                    <a:lnTo>
                      <a:pt x="57" y="61"/>
                    </a:lnTo>
                    <a:lnTo>
                      <a:pt x="46" y="69"/>
                    </a:lnTo>
                    <a:lnTo>
                      <a:pt x="34" y="71"/>
                    </a:lnTo>
                    <a:lnTo>
                      <a:pt x="21" y="69"/>
                    </a:lnTo>
                    <a:lnTo>
                      <a:pt x="11" y="61"/>
                    </a:lnTo>
                    <a:lnTo>
                      <a:pt x="3" y="49"/>
                    </a:lnTo>
                    <a:lnTo>
                      <a:pt x="0" y="36"/>
                    </a:lnTo>
                    <a:lnTo>
                      <a:pt x="3" y="22"/>
                    </a:lnTo>
                    <a:lnTo>
                      <a:pt x="11" y="10"/>
                    </a:lnTo>
                    <a:lnTo>
                      <a:pt x="21" y="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4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" name="Freeform 136"/>
              <p:cNvSpPr/>
              <p:nvPr/>
            </p:nvSpPr>
            <p:spPr bwMode="auto">
              <a:xfrm>
                <a:off x="4029" y="1747"/>
                <a:ext cx="30" cy="33"/>
              </a:xfrm>
              <a:custGeom>
                <a:avLst/>
                <a:gdLst>
                  <a:gd name="T0" fmla="*/ 0 w 61"/>
                  <a:gd name="T1" fmla="*/ 0 h 66"/>
                  <a:gd name="T2" fmla="*/ 0 w 61"/>
                  <a:gd name="T3" fmla="*/ 1 h 66"/>
                  <a:gd name="T4" fmla="*/ 0 w 61"/>
                  <a:gd name="T5" fmla="*/ 1 h 66"/>
                  <a:gd name="T6" fmla="*/ 0 w 61"/>
                  <a:gd name="T7" fmla="*/ 1 h 66"/>
                  <a:gd name="T8" fmla="*/ 0 w 61"/>
                  <a:gd name="T9" fmla="*/ 1 h 66"/>
                  <a:gd name="T10" fmla="*/ 0 w 61"/>
                  <a:gd name="T11" fmla="*/ 1 h 66"/>
                  <a:gd name="T12" fmla="*/ 0 w 61"/>
                  <a:gd name="T13" fmla="*/ 1 h 66"/>
                  <a:gd name="T14" fmla="*/ 0 w 61"/>
                  <a:gd name="T15" fmla="*/ 1 h 66"/>
                  <a:gd name="T16" fmla="*/ 0 w 61"/>
                  <a:gd name="T17" fmla="*/ 1 h 66"/>
                  <a:gd name="T18" fmla="*/ 0 w 61"/>
                  <a:gd name="T19" fmla="*/ 1 h 66"/>
                  <a:gd name="T20" fmla="*/ 0 w 61"/>
                  <a:gd name="T21" fmla="*/ 1 h 66"/>
                  <a:gd name="T22" fmla="*/ 0 w 61"/>
                  <a:gd name="T23" fmla="*/ 1 h 66"/>
                  <a:gd name="T24" fmla="*/ 0 w 61"/>
                  <a:gd name="T25" fmla="*/ 1 h 66"/>
                  <a:gd name="T26" fmla="*/ 0 w 61"/>
                  <a:gd name="T27" fmla="*/ 1 h 66"/>
                  <a:gd name="T28" fmla="*/ 0 w 61"/>
                  <a:gd name="T29" fmla="*/ 1 h 66"/>
                  <a:gd name="T30" fmla="*/ 0 w 61"/>
                  <a:gd name="T31" fmla="*/ 1 h 66"/>
                  <a:gd name="T32" fmla="*/ 0 w 61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66"/>
                  <a:gd name="T53" fmla="*/ 61 w 61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66">
                    <a:moveTo>
                      <a:pt x="30" y="0"/>
                    </a:moveTo>
                    <a:lnTo>
                      <a:pt x="43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1" y="32"/>
                    </a:lnTo>
                    <a:lnTo>
                      <a:pt x="59" y="45"/>
                    </a:lnTo>
                    <a:lnTo>
                      <a:pt x="52" y="55"/>
                    </a:lnTo>
                    <a:lnTo>
                      <a:pt x="43" y="63"/>
                    </a:lnTo>
                    <a:lnTo>
                      <a:pt x="30" y="66"/>
                    </a:lnTo>
                    <a:lnTo>
                      <a:pt x="19" y="63"/>
                    </a:lnTo>
                    <a:lnTo>
                      <a:pt x="10" y="55"/>
                    </a:lnTo>
                    <a:lnTo>
                      <a:pt x="3" y="45"/>
                    </a:lnTo>
                    <a:lnTo>
                      <a:pt x="0" y="32"/>
                    </a:lnTo>
                    <a:lnTo>
                      <a:pt x="3" y="20"/>
                    </a:lnTo>
                    <a:lnTo>
                      <a:pt x="10" y="9"/>
                    </a:lnTo>
                    <a:lnTo>
                      <a:pt x="19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C98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0" name="Freeform 137"/>
              <p:cNvSpPr/>
              <p:nvPr/>
            </p:nvSpPr>
            <p:spPr bwMode="auto">
              <a:xfrm>
                <a:off x="4029" y="1748"/>
                <a:ext cx="28" cy="30"/>
              </a:xfrm>
              <a:custGeom>
                <a:avLst/>
                <a:gdLst>
                  <a:gd name="T0" fmla="*/ 1 w 55"/>
                  <a:gd name="T1" fmla="*/ 0 h 60"/>
                  <a:gd name="T2" fmla="*/ 1 w 55"/>
                  <a:gd name="T3" fmla="*/ 1 h 60"/>
                  <a:gd name="T4" fmla="*/ 1 w 55"/>
                  <a:gd name="T5" fmla="*/ 1 h 60"/>
                  <a:gd name="T6" fmla="*/ 1 w 55"/>
                  <a:gd name="T7" fmla="*/ 1 h 60"/>
                  <a:gd name="T8" fmla="*/ 1 w 55"/>
                  <a:gd name="T9" fmla="*/ 1 h 60"/>
                  <a:gd name="T10" fmla="*/ 1 w 55"/>
                  <a:gd name="T11" fmla="*/ 1 h 60"/>
                  <a:gd name="T12" fmla="*/ 1 w 55"/>
                  <a:gd name="T13" fmla="*/ 1 h 60"/>
                  <a:gd name="T14" fmla="*/ 1 w 55"/>
                  <a:gd name="T15" fmla="*/ 1 h 60"/>
                  <a:gd name="T16" fmla="*/ 1 w 55"/>
                  <a:gd name="T17" fmla="*/ 1 h 60"/>
                  <a:gd name="T18" fmla="*/ 1 w 55"/>
                  <a:gd name="T19" fmla="*/ 1 h 60"/>
                  <a:gd name="T20" fmla="*/ 1 w 55"/>
                  <a:gd name="T21" fmla="*/ 1 h 60"/>
                  <a:gd name="T22" fmla="*/ 1 w 55"/>
                  <a:gd name="T23" fmla="*/ 1 h 60"/>
                  <a:gd name="T24" fmla="*/ 0 w 55"/>
                  <a:gd name="T25" fmla="*/ 1 h 60"/>
                  <a:gd name="T26" fmla="*/ 1 w 55"/>
                  <a:gd name="T27" fmla="*/ 1 h 60"/>
                  <a:gd name="T28" fmla="*/ 1 w 55"/>
                  <a:gd name="T29" fmla="*/ 1 h 60"/>
                  <a:gd name="T30" fmla="*/ 1 w 55"/>
                  <a:gd name="T31" fmla="*/ 1 h 60"/>
                  <a:gd name="T32" fmla="*/ 1 w 55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60"/>
                  <a:gd name="T53" fmla="*/ 55 w 55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60">
                    <a:moveTo>
                      <a:pt x="27" y="0"/>
                    </a:moveTo>
                    <a:lnTo>
                      <a:pt x="39" y="3"/>
                    </a:lnTo>
                    <a:lnTo>
                      <a:pt x="47" y="8"/>
                    </a:lnTo>
                    <a:lnTo>
                      <a:pt x="52" y="19"/>
                    </a:lnTo>
                    <a:lnTo>
                      <a:pt x="55" y="30"/>
                    </a:lnTo>
                    <a:lnTo>
                      <a:pt x="52" y="42"/>
                    </a:lnTo>
                    <a:lnTo>
                      <a:pt x="47" y="51"/>
                    </a:lnTo>
                    <a:lnTo>
                      <a:pt x="39" y="58"/>
                    </a:lnTo>
                    <a:lnTo>
                      <a:pt x="27" y="60"/>
                    </a:lnTo>
                    <a:lnTo>
                      <a:pt x="17" y="58"/>
                    </a:lnTo>
                    <a:lnTo>
                      <a:pt x="8" y="51"/>
                    </a:lnTo>
                    <a:lnTo>
                      <a:pt x="2" y="42"/>
                    </a:lnTo>
                    <a:lnTo>
                      <a:pt x="0" y="30"/>
                    </a:lnTo>
                    <a:lnTo>
                      <a:pt x="2" y="19"/>
                    </a:lnTo>
                    <a:lnTo>
                      <a:pt x="8" y="8"/>
                    </a:lnTo>
                    <a:lnTo>
                      <a:pt x="17" y="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E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1" name="Freeform 138"/>
              <p:cNvSpPr/>
              <p:nvPr/>
            </p:nvSpPr>
            <p:spPr bwMode="auto">
              <a:xfrm>
                <a:off x="4030" y="1748"/>
                <a:ext cx="25" cy="27"/>
              </a:xfrm>
              <a:custGeom>
                <a:avLst/>
                <a:gdLst>
                  <a:gd name="T0" fmla="*/ 1 w 50"/>
                  <a:gd name="T1" fmla="*/ 0 h 56"/>
                  <a:gd name="T2" fmla="*/ 1 w 50"/>
                  <a:gd name="T3" fmla="*/ 0 h 56"/>
                  <a:gd name="T4" fmla="*/ 1 w 50"/>
                  <a:gd name="T5" fmla="*/ 0 h 56"/>
                  <a:gd name="T6" fmla="*/ 1 w 50"/>
                  <a:gd name="T7" fmla="*/ 0 h 56"/>
                  <a:gd name="T8" fmla="*/ 1 w 50"/>
                  <a:gd name="T9" fmla="*/ 0 h 56"/>
                  <a:gd name="T10" fmla="*/ 1 w 50"/>
                  <a:gd name="T11" fmla="*/ 0 h 56"/>
                  <a:gd name="T12" fmla="*/ 1 w 50"/>
                  <a:gd name="T13" fmla="*/ 0 h 56"/>
                  <a:gd name="T14" fmla="*/ 1 w 50"/>
                  <a:gd name="T15" fmla="*/ 0 h 56"/>
                  <a:gd name="T16" fmla="*/ 1 w 50"/>
                  <a:gd name="T17" fmla="*/ 0 h 56"/>
                  <a:gd name="T18" fmla="*/ 1 w 50"/>
                  <a:gd name="T19" fmla="*/ 0 h 56"/>
                  <a:gd name="T20" fmla="*/ 1 w 50"/>
                  <a:gd name="T21" fmla="*/ 0 h 56"/>
                  <a:gd name="T22" fmla="*/ 1 w 50"/>
                  <a:gd name="T23" fmla="*/ 0 h 56"/>
                  <a:gd name="T24" fmla="*/ 0 w 50"/>
                  <a:gd name="T25" fmla="*/ 0 h 56"/>
                  <a:gd name="T26" fmla="*/ 1 w 50"/>
                  <a:gd name="T27" fmla="*/ 0 h 56"/>
                  <a:gd name="T28" fmla="*/ 1 w 50"/>
                  <a:gd name="T29" fmla="*/ 0 h 56"/>
                  <a:gd name="T30" fmla="*/ 1 w 50"/>
                  <a:gd name="T31" fmla="*/ 0 h 56"/>
                  <a:gd name="T32" fmla="*/ 1 w 50"/>
                  <a:gd name="T33" fmla="*/ 0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56"/>
                  <a:gd name="T53" fmla="*/ 50 w 50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56">
                    <a:moveTo>
                      <a:pt x="25" y="0"/>
                    </a:moveTo>
                    <a:lnTo>
                      <a:pt x="35" y="3"/>
                    </a:lnTo>
                    <a:lnTo>
                      <a:pt x="43" y="8"/>
                    </a:lnTo>
                    <a:lnTo>
                      <a:pt x="48" y="18"/>
                    </a:lnTo>
                    <a:lnTo>
                      <a:pt x="50" y="28"/>
                    </a:lnTo>
                    <a:lnTo>
                      <a:pt x="48" y="38"/>
                    </a:lnTo>
                    <a:lnTo>
                      <a:pt x="43" y="47"/>
                    </a:lnTo>
                    <a:lnTo>
                      <a:pt x="35" y="53"/>
                    </a:lnTo>
                    <a:lnTo>
                      <a:pt x="25" y="56"/>
                    </a:lnTo>
                    <a:lnTo>
                      <a:pt x="16" y="53"/>
                    </a:lnTo>
                    <a:lnTo>
                      <a:pt x="8" y="47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39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2" name="Freeform 139"/>
              <p:cNvSpPr/>
              <p:nvPr/>
            </p:nvSpPr>
            <p:spPr bwMode="auto">
              <a:xfrm>
                <a:off x="4030" y="1748"/>
                <a:ext cx="23" cy="25"/>
              </a:xfrm>
              <a:custGeom>
                <a:avLst/>
                <a:gdLst>
                  <a:gd name="T0" fmla="*/ 1 w 46"/>
                  <a:gd name="T1" fmla="*/ 0 h 50"/>
                  <a:gd name="T2" fmla="*/ 1 w 46"/>
                  <a:gd name="T3" fmla="*/ 1 h 50"/>
                  <a:gd name="T4" fmla="*/ 1 w 46"/>
                  <a:gd name="T5" fmla="*/ 1 h 50"/>
                  <a:gd name="T6" fmla="*/ 1 w 46"/>
                  <a:gd name="T7" fmla="*/ 1 h 50"/>
                  <a:gd name="T8" fmla="*/ 1 w 46"/>
                  <a:gd name="T9" fmla="*/ 1 h 50"/>
                  <a:gd name="T10" fmla="*/ 1 w 46"/>
                  <a:gd name="T11" fmla="*/ 1 h 50"/>
                  <a:gd name="T12" fmla="*/ 1 w 46"/>
                  <a:gd name="T13" fmla="*/ 1 h 50"/>
                  <a:gd name="T14" fmla="*/ 1 w 46"/>
                  <a:gd name="T15" fmla="*/ 1 h 50"/>
                  <a:gd name="T16" fmla="*/ 1 w 46"/>
                  <a:gd name="T17" fmla="*/ 1 h 50"/>
                  <a:gd name="T18" fmla="*/ 1 w 46"/>
                  <a:gd name="T19" fmla="*/ 1 h 50"/>
                  <a:gd name="T20" fmla="*/ 1 w 46"/>
                  <a:gd name="T21" fmla="*/ 1 h 50"/>
                  <a:gd name="T22" fmla="*/ 1 w 46"/>
                  <a:gd name="T23" fmla="*/ 1 h 50"/>
                  <a:gd name="T24" fmla="*/ 0 w 46"/>
                  <a:gd name="T25" fmla="*/ 1 h 50"/>
                  <a:gd name="T26" fmla="*/ 1 w 46"/>
                  <a:gd name="T27" fmla="*/ 1 h 50"/>
                  <a:gd name="T28" fmla="*/ 1 w 46"/>
                  <a:gd name="T29" fmla="*/ 1 h 50"/>
                  <a:gd name="T30" fmla="*/ 1 w 46"/>
                  <a:gd name="T31" fmla="*/ 1 h 50"/>
                  <a:gd name="T32" fmla="*/ 1 w 46"/>
                  <a:gd name="T33" fmla="*/ 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50"/>
                  <a:gd name="T53" fmla="*/ 46 w 46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50">
                    <a:moveTo>
                      <a:pt x="23" y="0"/>
                    </a:moveTo>
                    <a:lnTo>
                      <a:pt x="32" y="3"/>
                    </a:lnTo>
                    <a:lnTo>
                      <a:pt x="39" y="7"/>
                    </a:lnTo>
                    <a:lnTo>
                      <a:pt x="44" y="15"/>
                    </a:lnTo>
                    <a:lnTo>
                      <a:pt x="46" y="26"/>
                    </a:lnTo>
                    <a:lnTo>
                      <a:pt x="44" y="35"/>
                    </a:lnTo>
                    <a:lnTo>
                      <a:pt x="39" y="43"/>
                    </a:lnTo>
                    <a:lnTo>
                      <a:pt x="32" y="48"/>
                    </a:lnTo>
                    <a:lnTo>
                      <a:pt x="23" y="50"/>
                    </a:lnTo>
                    <a:lnTo>
                      <a:pt x="14" y="48"/>
                    </a:lnTo>
                    <a:lnTo>
                      <a:pt x="7" y="43"/>
                    </a:lnTo>
                    <a:lnTo>
                      <a:pt x="2" y="35"/>
                    </a:lnTo>
                    <a:lnTo>
                      <a:pt x="0" y="26"/>
                    </a:lnTo>
                    <a:lnTo>
                      <a:pt x="2" y="15"/>
                    </a:lnTo>
                    <a:lnTo>
                      <a:pt x="7" y="7"/>
                    </a:lnTo>
                    <a:lnTo>
                      <a:pt x="14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D89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3" name="Freeform 140"/>
              <p:cNvSpPr/>
              <p:nvPr/>
            </p:nvSpPr>
            <p:spPr bwMode="auto">
              <a:xfrm>
                <a:off x="4032" y="1749"/>
                <a:ext cx="20" cy="22"/>
              </a:xfrm>
              <a:custGeom>
                <a:avLst/>
                <a:gdLst>
                  <a:gd name="T0" fmla="*/ 1 w 40"/>
                  <a:gd name="T1" fmla="*/ 0 h 43"/>
                  <a:gd name="T2" fmla="*/ 1 w 40"/>
                  <a:gd name="T3" fmla="*/ 1 h 43"/>
                  <a:gd name="T4" fmla="*/ 1 w 40"/>
                  <a:gd name="T5" fmla="*/ 1 h 43"/>
                  <a:gd name="T6" fmla="*/ 1 w 40"/>
                  <a:gd name="T7" fmla="*/ 1 h 43"/>
                  <a:gd name="T8" fmla="*/ 1 w 40"/>
                  <a:gd name="T9" fmla="*/ 1 h 43"/>
                  <a:gd name="T10" fmla="*/ 1 w 40"/>
                  <a:gd name="T11" fmla="*/ 1 h 43"/>
                  <a:gd name="T12" fmla="*/ 1 w 40"/>
                  <a:gd name="T13" fmla="*/ 1 h 43"/>
                  <a:gd name="T14" fmla="*/ 1 w 40"/>
                  <a:gd name="T15" fmla="*/ 1 h 43"/>
                  <a:gd name="T16" fmla="*/ 1 w 40"/>
                  <a:gd name="T17" fmla="*/ 1 h 43"/>
                  <a:gd name="T18" fmla="*/ 1 w 40"/>
                  <a:gd name="T19" fmla="*/ 1 h 43"/>
                  <a:gd name="T20" fmla="*/ 1 w 40"/>
                  <a:gd name="T21" fmla="*/ 1 h 43"/>
                  <a:gd name="T22" fmla="*/ 1 w 40"/>
                  <a:gd name="T23" fmla="*/ 1 h 43"/>
                  <a:gd name="T24" fmla="*/ 0 w 40"/>
                  <a:gd name="T25" fmla="*/ 1 h 43"/>
                  <a:gd name="T26" fmla="*/ 1 w 40"/>
                  <a:gd name="T27" fmla="*/ 1 h 43"/>
                  <a:gd name="T28" fmla="*/ 1 w 40"/>
                  <a:gd name="T29" fmla="*/ 1 h 43"/>
                  <a:gd name="T30" fmla="*/ 1 w 40"/>
                  <a:gd name="T31" fmla="*/ 1 h 43"/>
                  <a:gd name="T32" fmla="*/ 1 w 40"/>
                  <a:gd name="T33" fmla="*/ 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43"/>
                  <a:gd name="T53" fmla="*/ 40 w 40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43">
                    <a:moveTo>
                      <a:pt x="20" y="0"/>
                    </a:moveTo>
                    <a:lnTo>
                      <a:pt x="28" y="2"/>
                    </a:lnTo>
                    <a:lnTo>
                      <a:pt x="35" y="6"/>
                    </a:lnTo>
                    <a:lnTo>
                      <a:pt x="39" y="13"/>
                    </a:lnTo>
                    <a:lnTo>
                      <a:pt x="40" y="21"/>
                    </a:lnTo>
                    <a:lnTo>
                      <a:pt x="39" y="31"/>
                    </a:lnTo>
                    <a:lnTo>
                      <a:pt x="35" y="38"/>
                    </a:lnTo>
                    <a:lnTo>
                      <a:pt x="28" y="42"/>
                    </a:lnTo>
                    <a:lnTo>
                      <a:pt x="20" y="43"/>
                    </a:lnTo>
                    <a:lnTo>
                      <a:pt x="12" y="42"/>
                    </a:lnTo>
                    <a:lnTo>
                      <a:pt x="6" y="38"/>
                    </a:lnTo>
                    <a:lnTo>
                      <a:pt x="1" y="31"/>
                    </a:lnTo>
                    <a:lnTo>
                      <a:pt x="0" y="21"/>
                    </a:lnTo>
                    <a:lnTo>
                      <a:pt x="1" y="13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D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4" name="Freeform 141"/>
              <p:cNvSpPr/>
              <p:nvPr/>
            </p:nvSpPr>
            <p:spPr bwMode="auto">
              <a:xfrm>
                <a:off x="4032" y="1749"/>
                <a:ext cx="18" cy="20"/>
              </a:xfrm>
              <a:custGeom>
                <a:avLst/>
                <a:gdLst>
                  <a:gd name="T0" fmla="*/ 1 w 36"/>
                  <a:gd name="T1" fmla="*/ 0 h 39"/>
                  <a:gd name="T2" fmla="*/ 1 w 36"/>
                  <a:gd name="T3" fmla="*/ 1 h 39"/>
                  <a:gd name="T4" fmla="*/ 1 w 36"/>
                  <a:gd name="T5" fmla="*/ 1 h 39"/>
                  <a:gd name="T6" fmla="*/ 1 w 36"/>
                  <a:gd name="T7" fmla="*/ 1 h 39"/>
                  <a:gd name="T8" fmla="*/ 1 w 36"/>
                  <a:gd name="T9" fmla="*/ 1 h 39"/>
                  <a:gd name="T10" fmla="*/ 1 w 36"/>
                  <a:gd name="T11" fmla="*/ 1 h 39"/>
                  <a:gd name="T12" fmla="*/ 1 w 36"/>
                  <a:gd name="T13" fmla="*/ 1 h 39"/>
                  <a:gd name="T14" fmla="*/ 1 w 36"/>
                  <a:gd name="T15" fmla="*/ 1 h 39"/>
                  <a:gd name="T16" fmla="*/ 1 w 36"/>
                  <a:gd name="T17" fmla="*/ 1 h 39"/>
                  <a:gd name="T18" fmla="*/ 1 w 36"/>
                  <a:gd name="T19" fmla="*/ 1 h 39"/>
                  <a:gd name="T20" fmla="*/ 1 w 36"/>
                  <a:gd name="T21" fmla="*/ 1 h 39"/>
                  <a:gd name="T22" fmla="*/ 1 w 36"/>
                  <a:gd name="T23" fmla="*/ 1 h 39"/>
                  <a:gd name="T24" fmla="*/ 0 w 36"/>
                  <a:gd name="T25" fmla="*/ 1 h 39"/>
                  <a:gd name="T26" fmla="*/ 1 w 36"/>
                  <a:gd name="T27" fmla="*/ 1 h 39"/>
                  <a:gd name="T28" fmla="*/ 1 w 36"/>
                  <a:gd name="T29" fmla="*/ 1 h 39"/>
                  <a:gd name="T30" fmla="*/ 1 w 36"/>
                  <a:gd name="T31" fmla="*/ 1 h 39"/>
                  <a:gd name="T32" fmla="*/ 1 w 36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39"/>
                  <a:gd name="T53" fmla="*/ 36 w 36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39">
                    <a:moveTo>
                      <a:pt x="18" y="0"/>
                    </a:moveTo>
                    <a:lnTo>
                      <a:pt x="24" y="1"/>
                    </a:lnTo>
                    <a:lnTo>
                      <a:pt x="30" y="5"/>
                    </a:lnTo>
                    <a:lnTo>
                      <a:pt x="35" y="11"/>
                    </a:lnTo>
                    <a:lnTo>
                      <a:pt x="36" y="19"/>
                    </a:lnTo>
                    <a:lnTo>
                      <a:pt x="35" y="26"/>
                    </a:lnTo>
                    <a:lnTo>
                      <a:pt x="30" y="33"/>
                    </a:lnTo>
                    <a:lnTo>
                      <a:pt x="24" y="38"/>
                    </a:lnTo>
                    <a:lnTo>
                      <a:pt x="18" y="39"/>
                    </a:lnTo>
                    <a:lnTo>
                      <a:pt x="11" y="38"/>
                    </a:lnTo>
                    <a:lnTo>
                      <a:pt x="6" y="33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1"/>
                    </a:lnTo>
                    <a:lnTo>
                      <a:pt x="6" y="5"/>
                    </a:lnTo>
                    <a:lnTo>
                      <a:pt x="11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E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5" name="Freeform 142"/>
              <p:cNvSpPr/>
              <p:nvPr/>
            </p:nvSpPr>
            <p:spPr bwMode="auto">
              <a:xfrm>
                <a:off x="4033" y="1749"/>
                <a:ext cx="15" cy="18"/>
              </a:xfrm>
              <a:custGeom>
                <a:avLst/>
                <a:gdLst>
                  <a:gd name="T0" fmla="*/ 1 w 30"/>
                  <a:gd name="T1" fmla="*/ 0 h 34"/>
                  <a:gd name="T2" fmla="*/ 1 w 30"/>
                  <a:gd name="T3" fmla="*/ 1 h 34"/>
                  <a:gd name="T4" fmla="*/ 1 w 30"/>
                  <a:gd name="T5" fmla="*/ 1 h 34"/>
                  <a:gd name="T6" fmla="*/ 1 w 30"/>
                  <a:gd name="T7" fmla="*/ 1 h 34"/>
                  <a:gd name="T8" fmla="*/ 1 w 30"/>
                  <a:gd name="T9" fmla="*/ 1 h 34"/>
                  <a:gd name="T10" fmla="*/ 1 w 30"/>
                  <a:gd name="T11" fmla="*/ 1 h 34"/>
                  <a:gd name="T12" fmla="*/ 1 w 30"/>
                  <a:gd name="T13" fmla="*/ 1 h 34"/>
                  <a:gd name="T14" fmla="*/ 1 w 30"/>
                  <a:gd name="T15" fmla="*/ 1 h 34"/>
                  <a:gd name="T16" fmla="*/ 1 w 30"/>
                  <a:gd name="T17" fmla="*/ 1 h 34"/>
                  <a:gd name="T18" fmla="*/ 1 w 30"/>
                  <a:gd name="T19" fmla="*/ 1 h 34"/>
                  <a:gd name="T20" fmla="*/ 1 w 30"/>
                  <a:gd name="T21" fmla="*/ 1 h 34"/>
                  <a:gd name="T22" fmla="*/ 1 w 30"/>
                  <a:gd name="T23" fmla="*/ 1 h 34"/>
                  <a:gd name="T24" fmla="*/ 0 w 30"/>
                  <a:gd name="T25" fmla="*/ 1 h 34"/>
                  <a:gd name="T26" fmla="*/ 1 w 30"/>
                  <a:gd name="T27" fmla="*/ 1 h 34"/>
                  <a:gd name="T28" fmla="*/ 1 w 30"/>
                  <a:gd name="T29" fmla="*/ 1 h 34"/>
                  <a:gd name="T30" fmla="*/ 1 w 30"/>
                  <a:gd name="T31" fmla="*/ 1 h 34"/>
                  <a:gd name="T32" fmla="*/ 1 w 30"/>
                  <a:gd name="T33" fmla="*/ 0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4"/>
                  <a:gd name="T53" fmla="*/ 30 w 30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4">
                    <a:moveTo>
                      <a:pt x="15" y="0"/>
                    </a:moveTo>
                    <a:lnTo>
                      <a:pt x="21" y="1"/>
                    </a:lnTo>
                    <a:lnTo>
                      <a:pt x="26" y="4"/>
                    </a:lnTo>
                    <a:lnTo>
                      <a:pt x="29" y="10"/>
                    </a:lnTo>
                    <a:lnTo>
                      <a:pt x="30" y="17"/>
                    </a:lnTo>
                    <a:lnTo>
                      <a:pt x="29" y="24"/>
                    </a:lnTo>
                    <a:lnTo>
                      <a:pt x="26" y="29"/>
                    </a:lnTo>
                    <a:lnTo>
                      <a:pt x="21" y="33"/>
                    </a:lnTo>
                    <a:lnTo>
                      <a:pt x="15" y="34"/>
                    </a:lnTo>
                    <a:lnTo>
                      <a:pt x="10" y="33"/>
                    </a:lnTo>
                    <a:lnTo>
                      <a:pt x="5" y="29"/>
                    </a:lnTo>
                    <a:lnTo>
                      <a:pt x="2" y="24"/>
                    </a:lnTo>
                    <a:lnTo>
                      <a:pt x="0" y="17"/>
                    </a:lnTo>
                    <a:lnTo>
                      <a:pt x="2" y="10"/>
                    </a:lnTo>
                    <a:lnTo>
                      <a:pt x="5" y="4"/>
                    </a:lnTo>
                    <a:lnTo>
                      <a:pt x="10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E5A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" name="Freeform 143"/>
              <p:cNvSpPr/>
              <p:nvPr/>
            </p:nvSpPr>
            <p:spPr bwMode="auto">
              <a:xfrm>
                <a:off x="4033" y="1750"/>
                <a:ext cx="13" cy="14"/>
              </a:xfrm>
              <a:custGeom>
                <a:avLst/>
                <a:gdLst>
                  <a:gd name="T0" fmla="*/ 1 w 25"/>
                  <a:gd name="T1" fmla="*/ 0 h 29"/>
                  <a:gd name="T2" fmla="*/ 1 w 25"/>
                  <a:gd name="T3" fmla="*/ 0 h 29"/>
                  <a:gd name="T4" fmla="*/ 1 w 25"/>
                  <a:gd name="T5" fmla="*/ 0 h 29"/>
                  <a:gd name="T6" fmla="*/ 1 w 25"/>
                  <a:gd name="T7" fmla="*/ 0 h 29"/>
                  <a:gd name="T8" fmla="*/ 1 w 25"/>
                  <a:gd name="T9" fmla="*/ 0 h 29"/>
                  <a:gd name="T10" fmla="*/ 1 w 25"/>
                  <a:gd name="T11" fmla="*/ 0 h 29"/>
                  <a:gd name="T12" fmla="*/ 1 w 25"/>
                  <a:gd name="T13" fmla="*/ 0 h 29"/>
                  <a:gd name="T14" fmla="*/ 1 w 25"/>
                  <a:gd name="T15" fmla="*/ 0 h 29"/>
                  <a:gd name="T16" fmla="*/ 1 w 25"/>
                  <a:gd name="T17" fmla="*/ 0 h 29"/>
                  <a:gd name="T18" fmla="*/ 1 w 25"/>
                  <a:gd name="T19" fmla="*/ 0 h 29"/>
                  <a:gd name="T20" fmla="*/ 1 w 25"/>
                  <a:gd name="T21" fmla="*/ 0 h 29"/>
                  <a:gd name="T22" fmla="*/ 1 w 25"/>
                  <a:gd name="T23" fmla="*/ 0 h 29"/>
                  <a:gd name="T24" fmla="*/ 0 w 25"/>
                  <a:gd name="T25" fmla="*/ 0 h 29"/>
                  <a:gd name="T26" fmla="*/ 1 w 25"/>
                  <a:gd name="T27" fmla="*/ 0 h 29"/>
                  <a:gd name="T28" fmla="*/ 1 w 25"/>
                  <a:gd name="T29" fmla="*/ 0 h 29"/>
                  <a:gd name="T30" fmla="*/ 1 w 25"/>
                  <a:gd name="T31" fmla="*/ 0 h 29"/>
                  <a:gd name="T32" fmla="*/ 1 w 25"/>
                  <a:gd name="T33" fmla="*/ 0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29"/>
                  <a:gd name="T53" fmla="*/ 25 w 25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29">
                    <a:moveTo>
                      <a:pt x="12" y="0"/>
                    </a:moveTo>
                    <a:lnTo>
                      <a:pt x="17" y="1"/>
                    </a:lnTo>
                    <a:lnTo>
                      <a:pt x="21" y="4"/>
                    </a:lnTo>
                    <a:lnTo>
                      <a:pt x="24" y="9"/>
                    </a:lnTo>
                    <a:lnTo>
                      <a:pt x="25" y="14"/>
                    </a:lnTo>
                    <a:lnTo>
                      <a:pt x="24" y="19"/>
                    </a:lnTo>
                    <a:lnTo>
                      <a:pt x="21" y="24"/>
                    </a:lnTo>
                    <a:lnTo>
                      <a:pt x="17" y="28"/>
                    </a:lnTo>
                    <a:lnTo>
                      <a:pt x="12" y="29"/>
                    </a:lnTo>
                    <a:lnTo>
                      <a:pt x="8" y="28"/>
                    </a:lnTo>
                    <a:lnTo>
                      <a:pt x="3" y="24"/>
                    </a:lnTo>
                    <a:lnTo>
                      <a:pt x="1" y="19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3" y="4"/>
                    </a:lnTo>
                    <a:lnTo>
                      <a:pt x="8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A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" name="Freeform 144"/>
              <p:cNvSpPr/>
              <p:nvPr/>
            </p:nvSpPr>
            <p:spPr bwMode="auto">
              <a:xfrm>
                <a:off x="3901" y="2126"/>
                <a:ext cx="55" cy="60"/>
              </a:xfrm>
              <a:custGeom>
                <a:avLst/>
                <a:gdLst>
                  <a:gd name="T0" fmla="*/ 1 w 109"/>
                  <a:gd name="T1" fmla="*/ 0 h 120"/>
                  <a:gd name="T2" fmla="*/ 1 w 109"/>
                  <a:gd name="T3" fmla="*/ 1 h 120"/>
                  <a:gd name="T4" fmla="*/ 1 w 109"/>
                  <a:gd name="T5" fmla="*/ 1 h 120"/>
                  <a:gd name="T6" fmla="*/ 1 w 109"/>
                  <a:gd name="T7" fmla="*/ 1 h 120"/>
                  <a:gd name="T8" fmla="*/ 1 w 109"/>
                  <a:gd name="T9" fmla="*/ 1 h 120"/>
                  <a:gd name="T10" fmla="*/ 1 w 109"/>
                  <a:gd name="T11" fmla="*/ 1 h 120"/>
                  <a:gd name="T12" fmla="*/ 1 w 109"/>
                  <a:gd name="T13" fmla="*/ 1 h 120"/>
                  <a:gd name="T14" fmla="*/ 1 w 109"/>
                  <a:gd name="T15" fmla="*/ 1 h 120"/>
                  <a:gd name="T16" fmla="*/ 1 w 109"/>
                  <a:gd name="T17" fmla="*/ 1 h 120"/>
                  <a:gd name="T18" fmla="*/ 1 w 109"/>
                  <a:gd name="T19" fmla="*/ 1 h 120"/>
                  <a:gd name="T20" fmla="*/ 1 w 109"/>
                  <a:gd name="T21" fmla="*/ 1 h 120"/>
                  <a:gd name="T22" fmla="*/ 1 w 109"/>
                  <a:gd name="T23" fmla="*/ 1 h 120"/>
                  <a:gd name="T24" fmla="*/ 1 w 109"/>
                  <a:gd name="T25" fmla="*/ 1 h 120"/>
                  <a:gd name="T26" fmla="*/ 1 w 109"/>
                  <a:gd name="T27" fmla="*/ 1 h 120"/>
                  <a:gd name="T28" fmla="*/ 1 w 109"/>
                  <a:gd name="T29" fmla="*/ 1 h 120"/>
                  <a:gd name="T30" fmla="*/ 1 w 109"/>
                  <a:gd name="T31" fmla="*/ 1 h 120"/>
                  <a:gd name="T32" fmla="*/ 1 w 109"/>
                  <a:gd name="T33" fmla="*/ 1 h 120"/>
                  <a:gd name="T34" fmla="*/ 1 w 109"/>
                  <a:gd name="T35" fmla="*/ 1 h 120"/>
                  <a:gd name="T36" fmla="*/ 1 w 109"/>
                  <a:gd name="T37" fmla="*/ 1 h 120"/>
                  <a:gd name="T38" fmla="*/ 1 w 109"/>
                  <a:gd name="T39" fmla="*/ 1 h 120"/>
                  <a:gd name="T40" fmla="*/ 1 w 109"/>
                  <a:gd name="T41" fmla="*/ 1 h 120"/>
                  <a:gd name="T42" fmla="*/ 1 w 109"/>
                  <a:gd name="T43" fmla="*/ 1 h 120"/>
                  <a:gd name="T44" fmla="*/ 1 w 109"/>
                  <a:gd name="T45" fmla="*/ 1 h 120"/>
                  <a:gd name="T46" fmla="*/ 1 w 109"/>
                  <a:gd name="T47" fmla="*/ 1 h 120"/>
                  <a:gd name="T48" fmla="*/ 0 w 109"/>
                  <a:gd name="T49" fmla="*/ 1 h 120"/>
                  <a:gd name="T50" fmla="*/ 1 w 109"/>
                  <a:gd name="T51" fmla="*/ 1 h 120"/>
                  <a:gd name="T52" fmla="*/ 1 w 109"/>
                  <a:gd name="T53" fmla="*/ 1 h 120"/>
                  <a:gd name="T54" fmla="*/ 1 w 109"/>
                  <a:gd name="T55" fmla="*/ 1 h 120"/>
                  <a:gd name="T56" fmla="*/ 1 w 109"/>
                  <a:gd name="T57" fmla="*/ 1 h 120"/>
                  <a:gd name="T58" fmla="*/ 1 w 109"/>
                  <a:gd name="T59" fmla="*/ 1 h 120"/>
                  <a:gd name="T60" fmla="*/ 1 w 109"/>
                  <a:gd name="T61" fmla="*/ 1 h 120"/>
                  <a:gd name="T62" fmla="*/ 1 w 109"/>
                  <a:gd name="T63" fmla="*/ 1 h 120"/>
                  <a:gd name="T64" fmla="*/ 1 w 109"/>
                  <a:gd name="T65" fmla="*/ 0 h 1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9"/>
                  <a:gd name="T100" fmla="*/ 0 h 120"/>
                  <a:gd name="T101" fmla="*/ 109 w 109"/>
                  <a:gd name="T102" fmla="*/ 120 h 12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9" h="120">
                    <a:moveTo>
                      <a:pt x="55" y="0"/>
                    </a:moveTo>
                    <a:lnTo>
                      <a:pt x="65" y="1"/>
                    </a:lnTo>
                    <a:lnTo>
                      <a:pt x="76" y="5"/>
                    </a:lnTo>
                    <a:lnTo>
                      <a:pt x="85" y="10"/>
                    </a:lnTo>
                    <a:lnTo>
                      <a:pt x="93" y="17"/>
                    </a:lnTo>
                    <a:lnTo>
                      <a:pt x="100" y="27"/>
                    </a:lnTo>
                    <a:lnTo>
                      <a:pt x="104" y="37"/>
                    </a:lnTo>
                    <a:lnTo>
                      <a:pt x="108" y="47"/>
                    </a:lnTo>
                    <a:lnTo>
                      <a:pt x="109" y="60"/>
                    </a:lnTo>
                    <a:lnTo>
                      <a:pt x="108" y="73"/>
                    </a:lnTo>
                    <a:lnTo>
                      <a:pt x="104" y="83"/>
                    </a:lnTo>
                    <a:lnTo>
                      <a:pt x="100" y="93"/>
                    </a:lnTo>
                    <a:lnTo>
                      <a:pt x="93" y="103"/>
                    </a:lnTo>
                    <a:lnTo>
                      <a:pt x="85" y="110"/>
                    </a:lnTo>
                    <a:lnTo>
                      <a:pt x="76" y="115"/>
                    </a:lnTo>
                    <a:lnTo>
                      <a:pt x="65" y="119"/>
                    </a:lnTo>
                    <a:lnTo>
                      <a:pt x="55" y="120"/>
                    </a:lnTo>
                    <a:lnTo>
                      <a:pt x="43" y="119"/>
                    </a:lnTo>
                    <a:lnTo>
                      <a:pt x="34" y="115"/>
                    </a:lnTo>
                    <a:lnTo>
                      <a:pt x="24" y="110"/>
                    </a:lnTo>
                    <a:lnTo>
                      <a:pt x="16" y="103"/>
                    </a:lnTo>
                    <a:lnTo>
                      <a:pt x="9" y="93"/>
                    </a:lnTo>
                    <a:lnTo>
                      <a:pt x="4" y="83"/>
                    </a:lnTo>
                    <a:lnTo>
                      <a:pt x="1" y="73"/>
                    </a:lnTo>
                    <a:lnTo>
                      <a:pt x="0" y="60"/>
                    </a:lnTo>
                    <a:lnTo>
                      <a:pt x="1" y="47"/>
                    </a:lnTo>
                    <a:lnTo>
                      <a:pt x="4" y="37"/>
                    </a:lnTo>
                    <a:lnTo>
                      <a:pt x="9" y="27"/>
                    </a:lnTo>
                    <a:lnTo>
                      <a:pt x="16" y="17"/>
                    </a:lnTo>
                    <a:lnTo>
                      <a:pt x="24" y="10"/>
                    </a:lnTo>
                    <a:lnTo>
                      <a:pt x="34" y="5"/>
                    </a:lnTo>
                    <a:lnTo>
                      <a:pt x="43" y="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" name="Freeform 145"/>
              <p:cNvSpPr/>
              <p:nvPr/>
            </p:nvSpPr>
            <p:spPr bwMode="auto">
              <a:xfrm>
                <a:off x="3902" y="2127"/>
                <a:ext cx="51" cy="56"/>
              </a:xfrm>
              <a:custGeom>
                <a:avLst/>
                <a:gdLst>
                  <a:gd name="T0" fmla="*/ 1 w 102"/>
                  <a:gd name="T1" fmla="*/ 0 h 113"/>
                  <a:gd name="T2" fmla="*/ 1 w 102"/>
                  <a:gd name="T3" fmla="*/ 0 h 113"/>
                  <a:gd name="T4" fmla="*/ 1 w 102"/>
                  <a:gd name="T5" fmla="*/ 0 h 113"/>
                  <a:gd name="T6" fmla="*/ 1 w 102"/>
                  <a:gd name="T7" fmla="*/ 0 h 113"/>
                  <a:gd name="T8" fmla="*/ 1 w 102"/>
                  <a:gd name="T9" fmla="*/ 0 h 113"/>
                  <a:gd name="T10" fmla="*/ 1 w 102"/>
                  <a:gd name="T11" fmla="*/ 0 h 113"/>
                  <a:gd name="T12" fmla="*/ 1 w 102"/>
                  <a:gd name="T13" fmla="*/ 0 h 113"/>
                  <a:gd name="T14" fmla="*/ 1 w 102"/>
                  <a:gd name="T15" fmla="*/ 0 h 113"/>
                  <a:gd name="T16" fmla="*/ 1 w 102"/>
                  <a:gd name="T17" fmla="*/ 0 h 113"/>
                  <a:gd name="T18" fmla="*/ 1 w 102"/>
                  <a:gd name="T19" fmla="*/ 0 h 113"/>
                  <a:gd name="T20" fmla="*/ 1 w 102"/>
                  <a:gd name="T21" fmla="*/ 0 h 113"/>
                  <a:gd name="T22" fmla="*/ 1 w 102"/>
                  <a:gd name="T23" fmla="*/ 0 h 113"/>
                  <a:gd name="T24" fmla="*/ 1 w 102"/>
                  <a:gd name="T25" fmla="*/ 0 h 113"/>
                  <a:gd name="T26" fmla="*/ 1 w 102"/>
                  <a:gd name="T27" fmla="*/ 0 h 113"/>
                  <a:gd name="T28" fmla="*/ 1 w 102"/>
                  <a:gd name="T29" fmla="*/ 0 h 113"/>
                  <a:gd name="T30" fmla="*/ 1 w 102"/>
                  <a:gd name="T31" fmla="*/ 0 h 113"/>
                  <a:gd name="T32" fmla="*/ 1 w 102"/>
                  <a:gd name="T33" fmla="*/ 0 h 113"/>
                  <a:gd name="T34" fmla="*/ 1 w 102"/>
                  <a:gd name="T35" fmla="*/ 0 h 113"/>
                  <a:gd name="T36" fmla="*/ 1 w 102"/>
                  <a:gd name="T37" fmla="*/ 0 h 113"/>
                  <a:gd name="T38" fmla="*/ 1 w 102"/>
                  <a:gd name="T39" fmla="*/ 0 h 113"/>
                  <a:gd name="T40" fmla="*/ 1 w 102"/>
                  <a:gd name="T41" fmla="*/ 0 h 113"/>
                  <a:gd name="T42" fmla="*/ 1 w 102"/>
                  <a:gd name="T43" fmla="*/ 0 h 113"/>
                  <a:gd name="T44" fmla="*/ 1 w 102"/>
                  <a:gd name="T45" fmla="*/ 0 h 113"/>
                  <a:gd name="T46" fmla="*/ 1 w 102"/>
                  <a:gd name="T47" fmla="*/ 0 h 113"/>
                  <a:gd name="T48" fmla="*/ 0 w 102"/>
                  <a:gd name="T49" fmla="*/ 0 h 113"/>
                  <a:gd name="T50" fmla="*/ 1 w 102"/>
                  <a:gd name="T51" fmla="*/ 0 h 113"/>
                  <a:gd name="T52" fmla="*/ 1 w 102"/>
                  <a:gd name="T53" fmla="*/ 0 h 113"/>
                  <a:gd name="T54" fmla="*/ 1 w 102"/>
                  <a:gd name="T55" fmla="*/ 0 h 113"/>
                  <a:gd name="T56" fmla="*/ 1 w 102"/>
                  <a:gd name="T57" fmla="*/ 0 h 113"/>
                  <a:gd name="T58" fmla="*/ 1 w 102"/>
                  <a:gd name="T59" fmla="*/ 0 h 113"/>
                  <a:gd name="T60" fmla="*/ 1 w 102"/>
                  <a:gd name="T61" fmla="*/ 0 h 113"/>
                  <a:gd name="T62" fmla="*/ 1 w 102"/>
                  <a:gd name="T63" fmla="*/ 0 h 113"/>
                  <a:gd name="T64" fmla="*/ 1 w 102"/>
                  <a:gd name="T65" fmla="*/ 0 h 1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2"/>
                  <a:gd name="T100" fmla="*/ 0 h 113"/>
                  <a:gd name="T101" fmla="*/ 102 w 102"/>
                  <a:gd name="T102" fmla="*/ 113 h 1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2" h="113">
                    <a:moveTo>
                      <a:pt x="51" y="0"/>
                    </a:moveTo>
                    <a:lnTo>
                      <a:pt x="61" y="1"/>
                    </a:lnTo>
                    <a:lnTo>
                      <a:pt x="71" y="5"/>
                    </a:lnTo>
                    <a:lnTo>
                      <a:pt x="79" y="9"/>
                    </a:lnTo>
                    <a:lnTo>
                      <a:pt x="87" y="16"/>
                    </a:lnTo>
                    <a:lnTo>
                      <a:pt x="93" y="26"/>
                    </a:lnTo>
                    <a:lnTo>
                      <a:pt x="98" y="35"/>
                    </a:lnTo>
                    <a:lnTo>
                      <a:pt x="101" y="45"/>
                    </a:lnTo>
                    <a:lnTo>
                      <a:pt x="102" y="57"/>
                    </a:lnTo>
                    <a:lnTo>
                      <a:pt x="101" y="68"/>
                    </a:lnTo>
                    <a:lnTo>
                      <a:pt x="98" y="79"/>
                    </a:lnTo>
                    <a:lnTo>
                      <a:pt x="93" y="88"/>
                    </a:lnTo>
                    <a:lnTo>
                      <a:pt x="87" y="97"/>
                    </a:lnTo>
                    <a:lnTo>
                      <a:pt x="79" y="104"/>
                    </a:lnTo>
                    <a:lnTo>
                      <a:pt x="71" y="109"/>
                    </a:lnTo>
                    <a:lnTo>
                      <a:pt x="61" y="112"/>
                    </a:lnTo>
                    <a:lnTo>
                      <a:pt x="51" y="113"/>
                    </a:lnTo>
                    <a:lnTo>
                      <a:pt x="40" y="112"/>
                    </a:lnTo>
                    <a:lnTo>
                      <a:pt x="31" y="109"/>
                    </a:lnTo>
                    <a:lnTo>
                      <a:pt x="23" y="104"/>
                    </a:lnTo>
                    <a:lnTo>
                      <a:pt x="15" y="97"/>
                    </a:lnTo>
                    <a:lnTo>
                      <a:pt x="9" y="88"/>
                    </a:lnTo>
                    <a:lnTo>
                      <a:pt x="5" y="79"/>
                    </a:lnTo>
                    <a:lnTo>
                      <a:pt x="1" y="68"/>
                    </a:lnTo>
                    <a:lnTo>
                      <a:pt x="0" y="57"/>
                    </a:lnTo>
                    <a:lnTo>
                      <a:pt x="1" y="45"/>
                    </a:lnTo>
                    <a:lnTo>
                      <a:pt x="5" y="35"/>
                    </a:lnTo>
                    <a:lnTo>
                      <a:pt x="9" y="26"/>
                    </a:lnTo>
                    <a:lnTo>
                      <a:pt x="15" y="16"/>
                    </a:lnTo>
                    <a:lnTo>
                      <a:pt x="23" y="9"/>
                    </a:lnTo>
                    <a:lnTo>
                      <a:pt x="31" y="5"/>
                    </a:lnTo>
                    <a:lnTo>
                      <a:pt x="40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BC7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" name="Freeform 146"/>
              <p:cNvSpPr/>
              <p:nvPr/>
            </p:nvSpPr>
            <p:spPr bwMode="auto">
              <a:xfrm>
                <a:off x="3903" y="2127"/>
                <a:ext cx="48" cy="53"/>
              </a:xfrm>
              <a:custGeom>
                <a:avLst/>
                <a:gdLst>
                  <a:gd name="T0" fmla="*/ 0 w 97"/>
                  <a:gd name="T1" fmla="*/ 0 h 105"/>
                  <a:gd name="T2" fmla="*/ 0 w 97"/>
                  <a:gd name="T3" fmla="*/ 1 h 105"/>
                  <a:gd name="T4" fmla="*/ 0 w 97"/>
                  <a:gd name="T5" fmla="*/ 1 h 105"/>
                  <a:gd name="T6" fmla="*/ 0 w 97"/>
                  <a:gd name="T7" fmla="*/ 1 h 105"/>
                  <a:gd name="T8" fmla="*/ 0 w 97"/>
                  <a:gd name="T9" fmla="*/ 1 h 105"/>
                  <a:gd name="T10" fmla="*/ 0 w 97"/>
                  <a:gd name="T11" fmla="*/ 1 h 105"/>
                  <a:gd name="T12" fmla="*/ 0 w 97"/>
                  <a:gd name="T13" fmla="*/ 1 h 105"/>
                  <a:gd name="T14" fmla="*/ 0 w 97"/>
                  <a:gd name="T15" fmla="*/ 1 h 105"/>
                  <a:gd name="T16" fmla="*/ 0 w 97"/>
                  <a:gd name="T17" fmla="*/ 1 h 105"/>
                  <a:gd name="T18" fmla="*/ 0 w 97"/>
                  <a:gd name="T19" fmla="*/ 1 h 105"/>
                  <a:gd name="T20" fmla="*/ 0 w 97"/>
                  <a:gd name="T21" fmla="*/ 1 h 105"/>
                  <a:gd name="T22" fmla="*/ 0 w 97"/>
                  <a:gd name="T23" fmla="*/ 1 h 105"/>
                  <a:gd name="T24" fmla="*/ 0 w 97"/>
                  <a:gd name="T25" fmla="*/ 1 h 105"/>
                  <a:gd name="T26" fmla="*/ 0 w 97"/>
                  <a:gd name="T27" fmla="*/ 1 h 105"/>
                  <a:gd name="T28" fmla="*/ 0 w 97"/>
                  <a:gd name="T29" fmla="*/ 1 h 105"/>
                  <a:gd name="T30" fmla="*/ 0 w 97"/>
                  <a:gd name="T31" fmla="*/ 1 h 105"/>
                  <a:gd name="T32" fmla="*/ 0 w 97"/>
                  <a:gd name="T33" fmla="*/ 1 h 105"/>
                  <a:gd name="T34" fmla="*/ 0 w 97"/>
                  <a:gd name="T35" fmla="*/ 1 h 105"/>
                  <a:gd name="T36" fmla="*/ 0 w 97"/>
                  <a:gd name="T37" fmla="*/ 1 h 105"/>
                  <a:gd name="T38" fmla="*/ 0 w 97"/>
                  <a:gd name="T39" fmla="*/ 1 h 105"/>
                  <a:gd name="T40" fmla="*/ 0 w 97"/>
                  <a:gd name="T41" fmla="*/ 1 h 105"/>
                  <a:gd name="T42" fmla="*/ 0 w 97"/>
                  <a:gd name="T43" fmla="*/ 1 h 105"/>
                  <a:gd name="T44" fmla="*/ 0 w 97"/>
                  <a:gd name="T45" fmla="*/ 1 h 105"/>
                  <a:gd name="T46" fmla="*/ 0 w 97"/>
                  <a:gd name="T47" fmla="*/ 1 h 105"/>
                  <a:gd name="T48" fmla="*/ 0 w 97"/>
                  <a:gd name="T49" fmla="*/ 1 h 105"/>
                  <a:gd name="T50" fmla="*/ 0 w 97"/>
                  <a:gd name="T51" fmla="*/ 1 h 105"/>
                  <a:gd name="T52" fmla="*/ 0 w 97"/>
                  <a:gd name="T53" fmla="*/ 1 h 105"/>
                  <a:gd name="T54" fmla="*/ 0 w 97"/>
                  <a:gd name="T55" fmla="*/ 1 h 105"/>
                  <a:gd name="T56" fmla="*/ 0 w 97"/>
                  <a:gd name="T57" fmla="*/ 1 h 105"/>
                  <a:gd name="T58" fmla="*/ 0 w 97"/>
                  <a:gd name="T59" fmla="*/ 1 h 105"/>
                  <a:gd name="T60" fmla="*/ 0 w 97"/>
                  <a:gd name="T61" fmla="*/ 1 h 105"/>
                  <a:gd name="T62" fmla="*/ 0 w 97"/>
                  <a:gd name="T63" fmla="*/ 1 h 105"/>
                  <a:gd name="T64" fmla="*/ 0 w 97"/>
                  <a:gd name="T65" fmla="*/ 0 h 10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7"/>
                  <a:gd name="T100" fmla="*/ 0 h 105"/>
                  <a:gd name="T101" fmla="*/ 97 w 97"/>
                  <a:gd name="T102" fmla="*/ 105 h 10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7" h="105">
                    <a:moveTo>
                      <a:pt x="48" y="0"/>
                    </a:moveTo>
                    <a:lnTo>
                      <a:pt x="58" y="2"/>
                    </a:lnTo>
                    <a:lnTo>
                      <a:pt x="67" y="5"/>
                    </a:lnTo>
                    <a:lnTo>
                      <a:pt x="75" y="10"/>
                    </a:lnTo>
                    <a:lnTo>
                      <a:pt x="83" y="15"/>
                    </a:lnTo>
                    <a:lnTo>
                      <a:pt x="89" y="23"/>
                    </a:lnTo>
                    <a:lnTo>
                      <a:pt x="93" y="33"/>
                    </a:lnTo>
                    <a:lnTo>
                      <a:pt x="96" y="43"/>
                    </a:lnTo>
                    <a:lnTo>
                      <a:pt x="97" y="53"/>
                    </a:lnTo>
                    <a:lnTo>
                      <a:pt x="96" y="64"/>
                    </a:lnTo>
                    <a:lnTo>
                      <a:pt x="93" y="74"/>
                    </a:lnTo>
                    <a:lnTo>
                      <a:pt x="89" y="82"/>
                    </a:lnTo>
                    <a:lnTo>
                      <a:pt x="83" y="90"/>
                    </a:lnTo>
                    <a:lnTo>
                      <a:pt x="75" y="96"/>
                    </a:lnTo>
                    <a:lnTo>
                      <a:pt x="67" y="101"/>
                    </a:lnTo>
                    <a:lnTo>
                      <a:pt x="58" y="104"/>
                    </a:lnTo>
                    <a:lnTo>
                      <a:pt x="48" y="105"/>
                    </a:lnTo>
                    <a:lnTo>
                      <a:pt x="39" y="104"/>
                    </a:lnTo>
                    <a:lnTo>
                      <a:pt x="30" y="101"/>
                    </a:lnTo>
                    <a:lnTo>
                      <a:pt x="22" y="96"/>
                    </a:lnTo>
                    <a:lnTo>
                      <a:pt x="14" y="90"/>
                    </a:lnTo>
                    <a:lnTo>
                      <a:pt x="8" y="82"/>
                    </a:lnTo>
                    <a:lnTo>
                      <a:pt x="4" y="74"/>
                    </a:lnTo>
                    <a:lnTo>
                      <a:pt x="1" y="64"/>
                    </a:lnTo>
                    <a:lnTo>
                      <a:pt x="0" y="53"/>
                    </a:lnTo>
                    <a:lnTo>
                      <a:pt x="1" y="43"/>
                    </a:lnTo>
                    <a:lnTo>
                      <a:pt x="4" y="33"/>
                    </a:lnTo>
                    <a:lnTo>
                      <a:pt x="8" y="23"/>
                    </a:lnTo>
                    <a:lnTo>
                      <a:pt x="14" y="15"/>
                    </a:lnTo>
                    <a:lnTo>
                      <a:pt x="22" y="10"/>
                    </a:lnTo>
                    <a:lnTo>
                      <a:pt x="30" y="5"/>
                    </a:lnTo>
                    <a:lnTo>
                      <a:pt x="39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17A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" name="Freeform 147"/>
              <p:cNvSpPr/>
              <p:nvPr/>
            </p:nvSpPr>
            <p:spPr bwMode="auto">
              <a:xfrm>
                <a:off x="3904" y="2128"/>
                <a:ext cx="44" cy="49"/>
              </a:xfrm>
              <a:custGeom>
                <a:avLst/>
                <a:gdLst>
                  <a:gd name="T0" fmla="*/ 0 w 89"/>
                  <a:gd name="T1" fmla="*/ 0 h 98"/>
                  <a:gd name="T2" fmla="*/ 0 w 89"/>
                  <a:gd name="T3" fmla="*/ 1 h 98"/>
                  <a:gd name="T4" fmla="*/ 0 w 89"/>
                  <a:gd name="T5" fmla="*/ 1 h 98"/>
                  <a:gd name="T6" fmla="*/ 0 w 89"/>
                  <a:gd name="T7" fmla="*/ 1 h 98"/>
                  <a:gd name="T8" fmla="*/ 0 w 89"/>
                  <a:gd name="T9" fmla="*/ 1 h 98"/>
                  <a:gd name="T10" fmla="*/ 0 w 89"/>
                  <a:gd name="T11" fmla="*/ 1 h 98"/>
                  <a:gd name="T12" fmla="*/ 0 w 89"/>
                  <a:gd name="T13" fmla="*/ 1 h 98"/>
                  <a:gd name="T14" fmla="*/ 0 w 89"/>
                  <a:gd name="T15" fmla="*/ 1 h 98"/>
                  <a:gd name="T16" fmla="*/ 0 w 89"/>
                  <a:gd name="T17" fmla="*/ 1 h 98"/>
                  <a:gd name="T18" fmla="*/ 0 w 89"/>
                  <a:gd name="T19" fmla="*/ 1 h 98"/>
                  <a:gd name="T20" fmla="*/ 0 w 89"/>
                  <a:gd name="T21" fmla="*/ 1 h 98"/>
                  <a:gd name="T22" fmla="*/ 0 w 89"/>
                  <a:gd name="T23" fmla="*/ 1 h 98"/>
                  <a:gd name="T24" fmla="*/ 0 w 89"/>
                  <a:gd name="T25" fmla="*/ 1 h 98"/>
                  <a:gd name="T26" fmla="*/ 0 w 89"/>
                  <a:gd name="T27" fmla="*/ 1 h 98"/>
                  <a:gd name="T28" fmla="*/ 0 w 89"/>
                  <a:gd name="T29" fmla="*/ 1 h 98"/>
                  <a:gd name="T30" fmla="*/ 0 w 89"/>
                  <a:gd name="T31" fmla="*/ 1 h 98"/>
                  <a:gd name="T32" fmla="*/ 0 w 89"/>
                  <a:gd name="T33" fmla="*/ 1 h 98"/>
                  <a:gd name="T34" fmla="*/ 0 w 89"/>
                  <a:gd name="T35" fmla="*/ 1 h 98"/>
                  <a:gd name="T36" fmla="*/ 0 w 89"/>
                  <a:gd name="T37" fmla="*/ 1 h 98"/>
                  <a:gd name="T38" fmla="*/ 0 w 89"/>
                  <a:gd name="T39" fmla="*/ 1 h 98"/>
                  <a:gd name="T40" fmla="*/ 0 w 89"/>
                  <a:gd name="T41" fmla="*/ 1 h 98"/>
                  <a:gd name="T42" fmla="*/ 0 w 89"/>
                  <a:gd name="T43" fmla="*/ 1 h 98"/>
                  <a:gd name="T44" fmla="*/ 0 w 89"/>
                  <a:gd name="T45" fmla="*/ 1 h 98"/>
                  <a:gd name="T46" fmla="*/ 0 w 89"/>
                  <a:gd name="T47" fmla="*/ 1 h 98"/>
                  <a:gd name="T48" fmla="*/ 0 w 89"/>
                  <a:gd name="T49" fmla="*/ 1 h 98"/>
                  <a:gd name="T50" fmla="*/ 0 w 89"/>
                  <a:gd name="T51" fmla="*/ 1 h 98"/>
                  <a:gd name="T52" fmla="*/ 0 w 89"/>
                  <a:gd name="T53" fmla="*/ 1 h 98"/>
                  <a:gd name="T54" fmla="*/ 0 w 89"/>
                  <a:gd name="T55" fmla="*/ 1 h 98"/>
                  <a:gd name="T56" fmla="*/ 0 w 89"/>
                  <a:gd name="T57" fmla="*/ 1 h 98"/>
                  <a:gd name="T58" fmla="*/ 0 w 89"/>
                  <a:gd name="T59" fmla="*/ 1 h 98"/>
                  <a:gd name="T60" fmla="*/ 0 w 89"/>
                  <a:gd name="T61" fmla="*/ 1 h 98"/>
                  <a:gd name="T62" fmla="*/ 0 w 89"/>
                  <a:gd name="T63" fmla="*/ 1 h 98"/>
                  <a:gd name="T64" fmla="*/ 0 w 89"/>
                  <a:gd name="T65" fmla="*/ 0 h 9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9"/>
                  <a:gd name="T100" fmla="*/ 0 h 98"/>
                  <a:gd name="T101" fmla="*/ 89 w 89"/>
                  <a:gd name="T102" fmla="*/ 98 h 9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9" h="98">
                    <a:moveTo>
                      <a:pt x="44" y="0"/>
                    </a:moveTo>
                    <a:lnTo>
                      <a:pt x="53" y="1"/>
                    </a:lnTo>
                    <a:lnTo>
                      <a:pt x="61" y="3"/>
                    </a:lnTo>
                    <a:lnTo>
                      <a:pt x="70" y="8"/>
                    </a:lnTo>
                    <a:lnTo>
                      <a:pt x="76" y="13"/>
                    </a:lnTo>
                    <a:lnTo>
                      <a:pt x="81" y="21"/>
                    </a:lnTo>
                    <a:lnTo>
                      <a:pt x="86" y="30"/>
                    </a:lnTo>
                    <a:lnTo>
                      <a:pt x="88" y="39"/>
                    </a:lnTo>
                    <a:lnTo>
                      <a:pt x="89" y="48"/>
                    </a:lnTo>
                    <a:lnTo>
                      <a:pt x="88" y="58"/>
                    </a:lnTo>
                    <a:lnTo>
                      <a:pt x="86" y="68"/>
                    </a:lnTo>
                    <a:lnTo>
                      <a:pt x="81" y="76"/>
                    </a:lnTo>
                    <a:lnTo>
                      <a:pt x="76" y="83"/>
                    </a:lnTo>
                    <a:lnTo>
                      <a:pt x="70" y="89"/>
                    </a:lnTo>
                    <a:lnTo>
                      <a:pt x="61" y="94"/>
                    </a:lnTo>
                    <a:lnTo>
                      <a:pt x="53" y="96"/>
                    </a:lnTo>
                    <a:lnTo>
                      <a:pt x="44" y="98"/>
                    </a:lnTo>
                    <a:lnTo>
                      <a:pt x="35" y="96"/>
                    </a:lnTo>
                    <a:lnTo>
                      <a:pt x="27" y="94"/>
                    </a:lnTo>
                    <a:lnTo>
                      <a:pt x="20" y="89"/>
                    </a:lnTo>
                    <a:lnTo>
                      <a:pt x="13" y="83"/>
                    </a:lnTo>
                    <a:lnTo>
                      <a:pt x="7" y="76"/>
                    </a:lnTo>
                    <a:lnTo>
                      <a:pt x="4" y="68"/>
                    </a:lnTo>
                    <a:lnTo>
                      <a:pt x="2" y="58"/>
                    </a:lnTo>
                    <a:lnTo>
                      <a:pt x="0" y="48"/>
                    </a:lnTo>
                    <a:lnTo>
                      <a:pt x="2" y="39"/>
                    </a:lnTo>
                    <a:lnTo>
                      <a:pt x="4" y="30"/>
                    </a:lnTo>
                    <a:lnTo>
                      <a:pt x="7" y="21"/>
                    </a:lnTo>
                    <a:lnTo>
                      <a:pt x="13" y="13"/>
                    </a:lnTo>
                    <a:lnTo>
                      <a:pt x="20" y="8"/>
                    </a:lnTo>
                    <a:lnTo>
                      <a:pt x="27" y="3"/>
                    </a:lnTo>
                    <a:lnTo>
                      <a:pt x="35" y="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C4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" name="Freeform 148"/>
              <p:cNvSpPr/>
              <p:nvPr/>
            </p:nvSpPr>
            <p:spPr bwMode="auto">
              <a:xfrm>
                <a:off x="3904" y="2128"/>
                <a:ext cx="42" cy="46"/>
              </a:xfrm>
              <a:custGeom>
                <a:avLst/>
                <a:gdLst>
                  <a:gd name="T0" fmla="*/ 1 w 82"/>
                  <a:gd name="T1" fmla="*/ 0 h 91"/>
                  <a:gd name="T2" fmla="*/ 1 w 82"/>
                  <a:gd name="T3" fmla="*/ 1 h 91"/>
                  <a:gd name="T4" fmla="*/ 1 w 82"/>
                  <a:gd name="T5" fmla="*/ 1 h 91"/>
                  <a:gd name="T6" fmla="*/ 1 w 82"/>
                  <a:gd name="T7" fmla="*/ 1 h 91"/>
                  <a:gd name="T8" fmla="*/ 1 w 82"/>
                  <a:gd name="T9" fmla="*/ 1 h 91"/>
                  <a:gd name="T10" fmla="*/ 1 w 82"/>
                  <a:gd name="T11" fmla="*/ 1 h 91"/>
                  <a:gd name="T12" fmla="*/ 1 w 82"/>
                  <a:gd name="T13" fmla="*/ 1 h 91"/>
                  <a:gd name="T14" fmla="*/ 1 w 82"/>
                  <a:gd name="T15" fmla="*/ 1 h 91"/>
                  <a:gd name="T16" fmla="*/ 1 w 82"/>
                  <a:gd name="T17" fmla="*/ 1 h 91"/>
                  <a:gd name="T18" fmla="*/ 1 w 82"/>
                  <a:gd name="T19" fmla="*/ 1 h 91"/>
                  <a:gd name="T20" fmla="*/ 1 w 82"/>
                  <a:gd name="T21" fmla="*/ 1 h 91"/>
                  <a:gd name="T22" fmla="*/ 1 w 82"/>
                  <a:gd name="T23" fmla="*/ 1 h 91"/>
                  <a:gd name="T24" fmla="*/ 1 w 82"/>
                  <a:gd name="T25" fmla="*/ 1 h 91"/>
                  <a:gd name="T26" fmla="*/ 1 w 82"/>
                  <a:gd name="T27" fmla="*/ 1 h 91"/>
                  <a:gd name="T28" fmla="*/ 1 w 82"/>
                  <a:gd name="T29" fmla="*/ 1 h 91"/>
                  <a:gd name="T30" fmla="*/ 1 w 82"/>
                  <a:gd name="T31" fmla="*/ 1 h 91"/>
                  <a:gd name="T32" fmla="*/ 1 w 82"/>
                  <a:gd name="T33" fmla="*/ 1 h 91"/>
                  <a:gd name="T34" fmla="*/ 1 w 82"/>
                  <a:gd name="T35" fmla="*/ 1 h 91"/>
                  <a:gd name="T36" fmla="*/ 1 w 82"/>
                  <a:gd name="T37" fmla="*/ 1 h 91"/>
                  <a:gd name="T38" fmla="*/ 1 w 82"/>
                  <a:gd name="T39" fmla="*/ 1 h 91"/>
                  <a:gd name="T40" fmla="*/ 1 w 82"/>
                  <a:gd name="T41" fmla="*/ 1 h 91"/>
                  <a:gd name="T42" fmla="*/ 1 w 82"/>
                  <a:gd name="T43" fmla="*/ 1 h 91"/>
                  <a:gd name="T44" fmla="*/ 1 w 82"/>
                  <a:gd name="T45" fmla="*/ 1 h 91"/>
                  <a:gd name="T46" fmla="*/ 1 w 82"/>
                  <a:gd name="T47" fmla="*/ 1 h 91"/>
                  <a:gd name="T48" fmla="*/ 0 w 82"/>
                  <a:gd name="T49" fmla="*/ 1 h 91"/>
                  <a:gd name="T50" fmla="*/ 1 w 82"/>
                  <a:gd name="T51" fmla="*/ 1 h 91"/>
                  <a:gd name="T52" fmla="*/ 1 w 82"/>
                  <a:gd name="T53" fmla="*/ 1 h 91"/>
                  <a:gd name="T54" fmla="*/ 1 w 82"/>
                  <a:gd name="T55" fmla="*/ 1 h 91"/>
                  <a:gd name="T56" fmla="*/ 1 w 82"/>
                  <a:gd name="T57" fmla="*/ 1 h 91"/>
                  <a:gd name="T58" fmla="*/ 1 w 82"/>
                  <a:gd name="T59" fmla="*/ 1 h 91"/>
                  <a:gd name="T60" fmla="*/ 1 w 82"/>
                  <a:gd name="T61" fmla="*/ 1 h 91"/>
                  <a:gd name="T62" fmla="*/ 1 w 82"/>
                  <a:gd name="T63" fmla="*/ 1 h 91"/>
                  <a:gd name="T64" fmla="*/ 1 w 82"/>
                  <a:gd name="T65" fmla="*/ 0 h 9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1"/>
                  <a:gd name="T101" fmla="*/ 82 w 82"/>
                  <a:gd name="T102" fmla="*/ 91 h 9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1">
                    <a:moveTo>
                      <a:pt x="41" y="0"/>
                    </a:moveTo>
                    <a:lnTo>
                      <a:pt x="49" y="1"/>
                    </a:lnTo>
                    <a:lnTo>
                      <a:pt x="57" y="3"/>
                    </a:lnTo>
                    <a:lnTo>
                      <a:pt x="64" y="8"/>
                    </a:lnTo>
                    <a:lnTo>
                      <a:pt x="71" y="14"/>
                    </a:lnTo>
                    <a:lnTo>
                      <a:pt x="76" y="19"/>
                    </a:lnTo>
                    <a:lnTo>
                      <a:pt x="79" y="27"/>
                    </a:lnTo>
                    <a:lnTo>
                      <a:pt x="81" y="35"/>
                    </a:lnTo>
                    <a:lnTo>
                      <a:pt x="82" y="45"/>
                    </a:lnTo>
                    <a:lnTo>
                      <a:pt x="81" y="54"/>
                    </a:lnTo>
                    <a:lnTo>
                      <a:pt x="79" y="63"/>
                    </a:lnTo>
                    <a:lnTo>
                      <a:pt x="76" y="70"/>
                    </a:lnTo>
                    <a:lnTo>
                      <a:pt x="71" y="77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9" y="90"/>
                    </a:lnTo>
                    <a:lnTo>
                      <a:pt x="41" y="91"/>
                    </a:lnTo>
                    <a:lnTo>
                      <a:pt x="33" y="90"/>
                    </a:lnTo>
                    <a:lnTo>
                      <a:pt x="25" y="87"/>
                    </a:lnTo>
                    <a:lnTo>
                      <a:pt x="18" y="83"/>
                    </a:lnTo>
                    <a:lnTo>
                      <a:pt x="12" y="77"/>
                    </a:lnTo>
                    <a:lnTo>
                      <a:pt x="6" y="70"/>
                    </a:lnTo>
                    <a:lnTo>
                      <a:pt x="3" y="63"/>
                    </a:lnTo>
                    <a:lnTo>
                      <a:pt x="1" y="54"/>
                    </a:lnTo>
                    <a:lnTo>
                      <a:pt x="0" y="45"/>
                    </a:lnTo>
                    <a:lnTo>
                      <a:pt x="1" y="35"/>
                    </a:lnTo>
                    <a:lnTo>
                      <a:pt x="3" y="27"/>
                    </a:lnTo>
                    <a:lnTo>
                      <a:pt x="6" y="19"/>
                    </a:lnTo>
                    <a:lnTo>
                      <a:pt x="12" y="14"/>
                    </a:lnTo>
                    <a:lnTo>
                      <a:pt x="18" y="8"/>
                    </a:lnTo>
                    <a:lnTo>
                      <a:pt x="25" y="3"/>
                    </a:lnTo>
                    <a:lnTo>
                      <a:pt x="33" y="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98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" name="Freeform 149"/>
              <p:cNvSpPr/>
              <p:nvPr/>
            </p:nvSpPr>
            <p:spPr bwMode="auto">
              <a:xfrm>
                <a:off x="3905" y="2129"/>
                <a:ext cx="38" cy="41"/>
              </a:xfrm>
              <a:custGeom>
                <a:avLst/>
                <a:gdLst>
                  <a:gd name="T0" fmla="*/ 1 w 75"/>
                  <a:gd name="T1" fmla="*/ 0 h 83"/>
                  <a:gd name="T2" fmla="*/ 1 w 75"/>
                  <a:gd name="T3" fmla="*/ 0 h 83"/>
                  <a:gd name="T4" fmla="*/ 1 w 75"/>
                  <a:gd name="T5" fmla="*/ 0 h 83"/>
                  <a:gd name="T6" fmla="*/ 1 w 75"/>
                  <a:gd name="T7" fmla="*/ 0 h 83"/>
                  <a:gd name="T8" fmla="*/ 1 w 75"/>
                  <a:gd name="T9" fmla="*/ 0 h 83"/>
                  <a:gd name="T10" fmla="*/ 1 w 75"/>
                  <a:gd name="T11" fmla="*/ 0 h 83"/>
                  <a:gd name="T12" fmla="*/ 1 w 75"/>
                  <a:gd name="T13" fmla="*/ 0 h 83"/>
                  <a:gd name="T14" fmla="*/ 1 w 75"/>
                  <a:gd name="T15" fmla="*/ 0 h 83"/>
                  <a:gd name="T16" fmla="*/ 1 w 75"/>
                  <a:gd name="T17" fmla="*/ 0 h 83"/>
                  <a:gd name="T18" fmla="*/ 1 w 75"/>
                  <a:gd name="T19" fmla="*/ 0 h 83"/>
                  <a:gd name="T20" fmla="*/ 1 w 75"/>
                  <a:gd name="T21" fmla="*/ 0 h 83"/>
                  <a:gd name="T22" fmla="*/ 1 w 75"/>
                  <a:gd name="T23" fmla="*/ 0 h 83"/>
                  <a:gd name="T24" fmla="*/ 1 w 75"/>
                  <a:gd name="T25" fmla="*/ 0 h 83"/>
                  <a:gd name="T26" fmla="*/ 1 w 75"/>
                  <a:gd name="T27" fmla="*/ 0 h 83"/>
                  <a:gd name="T28" fmla="*/ 1 w 75"/>
                  <a:gd name="T29" fmla="*/ 0 h 83"/>
                  <a:gd name="T30" fmla="*/ 1 w 75"/>
                  <a:gd name="T31" fmla="*/ 0 h 83"/>
                  <a:gd name="T32" fmla="*/ 1 w 75"/>
                  <a:gd name="T33" fmla="*/ 0 h 83"/>
                  <a:gd name="T34" fmla="*/ 1 w 75"/>
                  <a:gd name="T35" fmla="*/ 0 h 83"/>
                  <a:gd name="T36" fmla="*/ 1 w 75"/>
                  <a:gd name="T37" fmla="*/ 0 h 83"/>
                  <a:gd name="T38" fmla="*/ 1 w 75"/>
                  <a:gd name="T39" fmla="*/ 0 h 83"/>
                  <a:gd name="T40" fmla="*/ 1 w 75"/>
                  <a:gd name="T41" fmla="*/ 0 h 83"/>
                  <a:gd name="T42" fmla="*/ 1 w 75"/>
                  <a:gd name="T43" fmla="*/ 0 h 83"/>
                  <a:gd name="T44" fmla="*/ 1 w 75"/>
                  <a:gd name="T45" fmla="*/ 0 h 83"/>
                  <a:gd name="T46" fmla="*/ 1 w 75"/>
                  <a:gd name="T47" fmla="*/ 0 h 83"/>
                  <a:gd name="T48" fmla="*/ 0 w 75"/>
                  <a:gd name="T49" fmla="*/ 0 h 83"/>
                  <a:gd name="T50" fmla="*/ 1 w 75"/>
                  <a:gd name="T51" fmla="*/ 0 h 83"/>
                  <a:gd name="T52" fmla="*/ 1 w 75"/>
                  <a:gd name="T53" fmla="*/ 0 h 83"/>
                  <a:gd name="T54" fmla="*/ 1 w 75"/>
                  <a:gd name="T55" fmla="*/ 0 h 83"/>
                  <a:gd name="T56" fmla="*/ 1 w 75"/>
                  <a:gd name="T57" fmla="*/ 0 h 83"/>
                  <a:gd name="T58" fmla="*/ 1 w 75"/>
                  <a:gd name="T59" fmla="*/ 0 h 83"/>
                  <a:gd name="T60" fmla="*/ 1 w 75"/>
                  <a:gd name="T61" fmla="*/ 0 h 83"/>
                  <a:gd name="T62" fmla="*/ 1 w 75"/>
                  <a:gd name="T63" fmla="*/ 0 h 83"/>
                  <a:gd name="T64" fmla="*/ 1 w 75"/>
                  <a:gd name="T65" fmla="*/ 0 h 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83"/>
                  <a:gd name="T101" fmla="*/ 75 w 75"/>
                  <a:gd name="T102" fmla="*/ 83 h 8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83">
                    <a:moveTo>
                      <a:pt x="37" y="0"/>
                    </a:moveTo>
                    <a:lnTo>
                      <a:pt x="45" y="1"/>
                    </a:lnTo>
                    <a:lnTo>
                      <a:pt x="52" y="3"/>
                    </a:lnTo>
                    <a:lnTo>
                      <a:pt x="59" y="7"/>
                    </a:lnTo>
                    <a:lnTo>
                      <a:pt x="64" y="11"/>
                    </a:lnTo>
                    <a:lnTo>
                      <a:pt x="69" y="18"/>
                    </a:lnTo>
                    <a:lnTo>
                      <a:pt x="72" y="25"/>
                    </a:lnTo>
                    <a:lnTo>
                      <a:pt x="74" y="33"/>
                    </a:lnTo>
                    <a:lnTo>
                      <a:pt x="75" y="41"/>
                    </a:lnTo>
                    <a:lnTo>
                      <a:pt x="74" y="49"/>
                    </a:lnTo>
                    <a:lnTo>
                      <a:pt x="72" y="57"/>
                    </a:lnTo>
                    <a:lnTo>
                      <a:pt x="69" y="64"/>
                    </a:lnTo>
                    <a:lnTo>
                      <a:pt x="64" y="70"/>
                    </a:lnTo>
                    <a:lnTo>
                      <a:pt x="59" y="76"/>
                    </a:lnTo>
                    <a:lnTo>
                      <a:pt x="52" y="79"/>
                    </a:lnTo>
                    <a:lnTo>
                      <a:pt x="45" y="82"/>
                    </a:lnTo>
                    <a:lnTo>
                      <a:pt x="37" y="83"/>
                    </a:lnTo>
                    <a:lnTo>
                      <a:pt x="29" y="82"/>
                    </a:lnTo>
                    <a:lnTo>
                      <a:pt x="22" y="79"/>
                    </a:lnTo>
                    <a:lnTo>
                      <a:pt x="16" y="76"/>
                    </a:lnTo>
                    <a:lnTo>
                      <a:pt x="10" y="70"/>
                    </a:lnTo>
                    <a:lnTo>
                      <a:pt x="6" y="64"/>
                    </a:lnTo>
                    <a:lnTo>
                      <a:pt x="2" y="57"/>
                    </a:lnTo>
                    <a:lnTo>
                      <a:pt x="1" y="49"/>
                    </a:lnTo>
                    <a:lnTo>
                      <a:pt x="0" y="41"/>
                    </a:lnTo>
                    <a:lnTo>
                      <a:pt x="1" y="33"/>
                    </a:lnTo>
                    <a:lnTo>
                      <a:pt x="2" y="25"/>
                    </a:lnTo>
                    <a:lnTo>
                      <a:pt x="6" y="18"/>
                    </a:lnTo>
                    <a:lnTo>
                      <a:pt x="10" y="11"/>
                    </a:lnTo>
                    <a:lnTo>
                      <a:pt x="16" y="7"/>
                    </a:lnTo>
                    <a:lnTo>
                      <a:pt x="22" y="3"/>
                    </a:lnTo>
                    <a:lnTo>
                      <a:pt x="29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E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" name="Freeform 150"/>
              <p:cNvSpPr/>
              <p:nvPr/>
            </p:nvSpPr>
            <p:spPr bwMode="auto">
              <a:xfrm>
                <a:off x="3906" y="2130"/>
                <a:ext cx="35" cy="38"/>
              </a:xfrm>
              <a:custGeom>
                <a:avLst/>
                <a:gdLst>
                  <a:gd name="T0" fmla="*/ 1 w 69"/>
                  <a:gd name="T1" fmla="*/ 0 h 76"/>
                  <a:gd name="T2" fmla="*/ 1 w 69"/>
                  <a:gd name="T3" fmla="*/ 1 h 76"/>
                  <a:gd name="T4" fmla="*/ 1 w 69"/>
                  <a:gd name="T5" fmla="*/ 1 h 76"/>
                  <a:gd name="T6" fmla="*/ 1 w 69"/>
                  <a:gd name="T7" fmla="*/ 1 h 76"/>
                  <a:gd name="T8" fmla="*/ 1 w 69"/>
                  <a:gd name="T9" fmla="*/ 1 h 76"/>
                  <a:gd name="T10" fmla="*/ 1 w 69"/>
                  <a:gd name="T11" fmla="*/ 1 h 76"/>
                  <a:gd name="T12" fmla="*/ 1 w 69"/>
                  <a:gd name="T13" fmla="*/ 1 h 76"/>
                  <a:gd name="T14" fmla="*/ 1 w 69"/>
                  <a:gd name="T15" fmla="*/ 1 h 76"/>
                  <a:gd name="T16" fmla="*/ 1 w 69"/>
                  <a:gd name="T17" fmla="*/ 1 h 76"/>
                  <a:gd name="T18" fmla="*/ 1 w 69"/>
                  <a:gd name="T19" fmla="*/ 1 h 76"/>
                  <a:gd name="T20" fmla="*/ 1 w 69"/>
                  <a:gd name="T21" fmla="*/ 1 h 76"/>
                  <a:gd name="T22" fmla="*/ 1 w 69"/>
                  <a:gd name="T23" fmla="*/ 1 h 76"/>
                  <a:gd name="T24" fmla="*/ 1 w 69"/>
                  <a:gd name="T25" fmla="*/ 1 h 76"/>
                  <a:gd name="T26" fmla="*/ 1 w 69"/>
                  <a:gd name="T27" fmla="*/ 1 h 76"/>
                  <a:gd name="T28" fmla="*/ 1 w 69"/>
                  <a:gd name="T29" fmla="*/ 1 h 76"/>
                  <a:gd name="T30" fmla="*/ 1 w 69"/>
                  <a:gd name="T31" fmla="*/ 1 h 76"/>
                  <a:gd name="T32" fmla="*/ 1 w 69"/>
                  <a:gd name="T33" fmla="*/ 1 h 76"/>
                  <a:gd name="T34" fmla="*/ 1 w 69"/>
                  <a:gd name="T35" fmla="*/ 1 h 76"/>
                  <a:gd name="T36" fmla="*/ 1 w 69"/>
                  <a:gd name="T37" fmla="*/ 1 h 76"/>
                  <a:gd name="T38" fmla="*/ 1 w 69"/>
                  <a:gd name="T39" fmla="*/ 1 h 76"/>
                  <a:gd name="T40" fmla="*/ 1 w 69"/>
                  <a:gd name="T41" fmla="*/ 1 h 76"/>
                  <a:gd name="T42" fmla="*/ 1 w 69"/>
                  <a:gd name="T43" fmla="*/ 1 h 76"/>
                  <a:gd name="T44" fmla="*/ 1 w 69"/>
                  <a:gd name="T45" fmla="*/ 1 h 76"/>
                  <a:gd name="T46" fmla="*/ 1 w 69"/>
                  <a:gd name="T47" fmla="*/ 1 h 76"/>
                  <a:gd name="T48" fmla="*/ 0 w 69"/>
                  <a:gd name="T49" fmla="*/ 1 h 76"/>
                  <a:gd name="T50" fmla="*/ 1 w 69"/>
                  <a:gd name="T51" fmla="*/ 1 h 76"/>
                  <a:gd name="T52" fmla="*/ 1 w 69"/>
                  <a:gd name="T53" fmla="*/ 1 h 76"/>
                  <a:gd name="T54" fmla="*/ 1 w 69"/>
                  <a:gd name="T55" fmla="*/ 1 h 76"/>
                  <a:gd name="T56" fmla="*/ 1 w 69"/>
                  <a:gd name="T57" fmla="*/ 1 h 76"/>
                  <a:gd name="T58" fmla="*/ 1 w 69"/>
                  <a:gd name="T59" fmla="*/ 1 h 76"/>
                  <a:gd name="T60" fmla="*/ 1 w 69"/>
                  <a:gd name="T61" fmla="*/ 1 h 76"/>
                  <a:gd name="T62" fmla="*/ 1 w 69"/>
                  <a:gd name="T63" fmla="*/ 1 h 76"/>
                  <a:gd name="T64" fmla="*/ 1 w 69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9"/>
                  <a:gd name="T100" fmla="*/ 0 h 76"/>
                  <a:gd name="T101" fmla="*/ 69 w 69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9" h="76">
                    <a:moveTo>
                      <a:pt x="35" y="0"/>
                    </a:moveTo>
                    <a:lnTo>
                      <a:pt x="41" y="1"/>
                    </a:lnTo>
                    <a:lnTo>
                      <a:pt x="48" y="3"/>
                    </a:lnTo>
                    <a:lnTo>
                      <a:pt x="54" y="7"/>
                    </a:lnTo>
                    <a:lnTo>
                      <a:pt x="59" y="12"/>
                    </a:lnTo>
                    <a:lnTo>
                      <a:pt x="63" y="17"/>
                    </a:lnTo>
                    <a:lnTo>
                      <a:pt x="67" y="23"/>
                    </a:lnTo>
                    <a:lnTo>
                      <a:pt x="68" y="30"/>
                    </a:lnTo>
                    <a:lnTo>
                      <a:pt x="69" y="38"/>
                    </a:lnTo>
                    <a:lnTo>
                      <a:pt x="68" y="46"/>
                    </a:lnTo>
                    <a:lnTo>
                      <a:pt x="67" y="53"/>
                    </a:lnTo>
                    <a:lnTo>
                      <a:pt x="63" y="59"/>
                    </a:lnTo>
                    <a:lnTo>
                      <a:pt x="59" y="65"/>
                    </a:lnTo>
                    <a:lnTo>
                      <a:pt x="54" y="69"/>
                    </a:lnTo>
                    <a:lnTo>
                      <a:pt x="48" y="73"/>
                    </a:lnTo>
                    <a:lnTo>
                      <a:pt x="41" y="75"/>
                    </a:lnTo>
                    <a:lnTo>
                      <a:pt x="35" y="76"/>
                    </a:lnTo>
                    <a:lnTo>
                      <a:pt x="28" y="75"/>
                    </a:lnTo>
                    <a:lnTo>
                      <a:pt x="21" y="73"/>
                    </a:lnTo>
                    <a:lnTo>
                      <a:pt x="15" y="69"/>
                    </a:lnTo>
                    <a:lnTo>
                      <a:pt x="10" y="65"/>
                    </a:lnTo>
                    <a:lnTo>
                      <a:pt x="6" y="59"/>
                    </a:lnTo>
                    <a:lnTo>
                      <a:pt x="2" y="53"/>
                    </a:lnTo>
                    <a:lnTo>
                      <a:pt x="1" y="46"/>
                    </a:lnTo>
                    <a:lnTo>
                      <a:pt x="0" y="38"/>
                    </a:lnTo>
                    <a:lnTo>
                      <a:pt x="1" y="30"/>
                    </a:lnTo>
                    <a:lnTo>
                      <a:pt x="2" y="23"/>
                    </a:lnTo>
                    <a:lnTo>
                      <a:pt x="6" y="17"/>
                    </a:lnTo>
                    <a:lnTo>
                      <a:pt x="10" y="12"/>
                    </a:lnTo>
                    <a:lnTo>
                      <a:pt x="15" y="7"/>
                    </a:lnTo>
                    <a:lnTo>
                      <a:pt x="21" y="3"/>
                    </a:lnTo>
                    <a:lnTo>
                      <a:pt x="28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D39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" name="Freeform 151"/>
              <p:cNvSpPr/>
              <p:nvPr/>
            </p:nvSpPr>
            <p:spPr bwMode="auto">
              <a:xfrm>
                <a:off x="3907" y="2130"/>
                <a:ext cx="31" cy="35"/>
              </a:xfrm>
              <a:custGeom>
                <a:avLst/>
                <a:gdLst>
                  <a:gd name="T0" fmla="*/ 0 w 64"/>
                  <a:gd name="T1" fmla="*/ 0 h 69"/>
                  <a:gd name="T2" fmla="*/ 0 w 64"/>
                  <a:gd name="T3" fmla="*/ 1 h 69"/>
                  <a:gd name="T4" fmla="*/ 0 w 64"/>
                  <a:gd name="T5" fmla="*/ 1 h 69"/>
                  <a:gd name="T6" fmla="*/ 0 w 64"/>
                  <a:gd name="T7" fmla="*/ 1 h 69"/>
                  <a:gd name="T8" fmla="*/ 0 w 64"/>
                  <a:gd name="T9" fmla="*/ 1 h 69"/>
                  <a:gd name="T10" fmla="*/ 0 w 64"/>
                  <a:gd name="T11" fmla="*/ 1 h 69"/>
                  <a:gd name="T12" fmla="*/ 0 w 64"/>
                  <a:gd name="T13" fmla="*/ 1 h 69"/>
                  <a:gd name="T14" fmla="*/ 0 w 64"/>
                  <a:gd name="T15" fmla="*/ 1 h 69"/>
                  <a:gd name="T16" fmla="*/ 0 w 64"/>
                  <a:gd name="T17" fmla="*/ 1 h 69"/>
                  <a:gd name="T18" fmla="*/ 0 w 64"/>
                  <a:gd name="T19" fmla="*/ 1 h 69"/>
                  <a:gd name="T20" fmla="*/ 0 w 64"/>
                  <a:gd name="T21" fmla="*/ 1 h 69"/>
                  <a:gd name="T22" fmla="*/ 0 w 64"/>
                  <a:gd name="T23" fmla="*/ 1 h 69"/>
                  <a:gd name="T24" fmla="*/ 0 w 64"/>
                  <a:gd name="T25" fmla="*/ 1 h 69"/>
                  <a:gd name="T26" fmla="*/ 0 w 64"/>
                  <a:gd name="T27" fmla="*/ 1 h 69"/>
                  <a:gd name="T28" fmla="*/ 0 w 64"/>
                  <a:gd name="T29" fmla="*/ 1 h 69"/>
                  <a:gd name="T30" fmla="*/ 0 w 64"/>
                  <a:gd name="T31" fmla="*/ 1 h 69"/>
                  <a:gd name="T32" fmla="*/ 0 w 64"/>
                  <a:gd name="T33" fmla="*/ 0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69"/>
                  <a:gd name="T53" fmla="*/ 64 w 64"/>
                  <a:gd name="T54" fmla="*/ 69 h 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69">
                    <a:moveTo>
                      <a:pt x="32" y="0"/>
                    </a:moveTo>
                    <a:lnTo>
                      <a:pt x="44" y="2"/>
                    </a:lnTo>
                    <a:lnTo>
                      <a:pt x="54" y="11"/>
                    </a:lnTo>
                    <a:lnTo>
                      <a:pt x="61" y="22"/>
                    </a:lnTo>
                    <a:lnTo>
                      <a:pt x="64" y="35"/>
                    </a:lnTo>
                    <a:lnTo>
                      <a:pt x="61" y="47"/>
                    </a:lnTo>
                    <a:lnTo>
                      <a:pt x="54" y="59"/>
                    </a:lnTo>
                    <a:lnTo>
                      <a:pt x="44" y="67"/>
                    </a:lnTo>
                    <a:lnTo>
                      <a:pt x="32" y="69"/>
                    </a:lnTo>
                    <a:lnTo>
                      <a:pt x="20" y="67"/>
                    </a:lnTo>
                    <a:lnTo>
                      <a:pt x="9" y="59"/>
                    </a:lnTo>
                    <a:lnTo>
                      <a:pt x="2" y="47"/>
                    </a:lnTo>
                    <a:lnTo>
                      <a:pt x="0" y="35"/>
                    </a:lnTo>
                    <a:lnTo>
                      <a:pt x="2" y="22"/>
                    </a:lnTo>
                    <a:lnTo>
                      <a:pt x="9" y="11"/>
                    </a:lnTo>
                    <a:lnTo>
                      <a:pt x="20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D89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" name="Freeform 152"/>
              <p:cNvSpPr/>
              <p:nvPr/>
            </p:nvSpPr>
            <p:spPr bwMode="auto">
              <a:xfrm>
                <a:off x="3908" y="2131"/>
                <a:ext cx="27" cy="30"/>
              </a:xfrm>
              <a:custGeom>
                <a:avLst/>
                <a:gdLst>
                  <a:gd name="T0" fmla="*/ 0 w 56"/>
                  <a:gd name="T1" fmla="*/ 0 h 61"/>
                  <a:gd name="T2" fmla="*/ 0 w 56"/>
                  <a:gd name="T3" fmla="*/ 0 h 61"/>
                  <a:gd name="T4" fmla="*/ 0 w 56"/>
                  <a:gd name="T5" fmla="*/ 0 h 61"/>
                  <a:gd name="T6" fmla="*/ 0 w 56"/>
                  <a:gd name="T7" fmla="*/ 0 h 61"/>
                  <a:gd name="T8" fmla="*/ 0 w 56"/>
                  <a:gd name="T9" fmla="*/ 0 h 61"/>
                  <a:gd name="T10" fmla="*/ 0 w 56"/>
                  <a:gd name="T11" fmla="*/ 0 h 61"/>
                  <a:gd name="T12" fmla="*/ 0 w 56"/>
                  <a:gd name="T13" fmla="*/ 0 h 61"/>
                  <a:gd name="T14" fmla="*/ 0 w 56"/>
                  <a:gd name="T15" fmla="*/ 0 h 61"/>
                  <a:gd name="T16" fmla="*/ 0 w 56"/>
                  <a:gd name="T17" fmla="*/ 0 h 61"/>
                  <a:gd name="T18" fmla="*/ 0 w 56"/>
                  <a:gd name="T19" fmla="*/ 0 h 61"/>
                  <a:gd name="T20" fmla="*/ 0 w 56"/>
                  <a:gd name="T21" fmla="*/ 0 h 61"/>
                  <a:gd name="T22" fmla="*/ 0 w 56"/>
                  <a:gd name="T23" fmla="*/ 0 h 61"/>
                  <a:gd name="T24" fmla="*/ 0 w 56"/>
                  <a:gd name="T25" fmla="*/ 0 h 61"/>
                  <a:gd name="T26" fmla="*/ 0 w 56"/>
                  <a:gd name="T27" fmla="*/ 0 h 61"/>
                  <a:gd name="T28" fmla="*/ 0 w 56"/>
                  <a:gd name="T29" fmla="*/ 0 h 61"/>
                  <a:gd name="T30" fmla="*/ 0 w 56"/>
                  <a:gd name="T31" fmla="*/ 0 h 61"/>
                  <a:gd name="T32" fmla="*/ 0 w 56"/>
                  <a:gd name="T33" fmla="*/ 0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61"/>
                  <a:gd name="T53" fmla="*/ 56 w 56"/>
                  <a:gd name="T54" fmla="*/ 61 h 6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61">
                    <a:moveTo>
                      <a:pt x="28" y="0"/>
                    </a:moveTo>
                    <a:lnTo>
                      <a:pt x="38" y="3"/>
                    </a:lnTo>
                    <a:lnTo>
                      <a:pt x="48" y="10"/>
                    </a:lnTo>
                    <a:lnTo>
                      <a:pt x="53" y="19"/>
                    </a:lnTo>
                    <a:lnTo>
                      <a:pt x="56" y="31"/>
                    </a:lnTo>
                    <a:lnTo>
                      <a:pt x="53" y="43"/>
                    </a:lnTo>
                    <a:lnTo>
                      <a:pt x="48" y="52"/>
                    </a:lnTo>
                    <a:lnTo>
                      <a:pt x="38" y="59"/>
                    </a:lnTo>
                    <a:lnTo>
                      <a:pt x="28" y="61"/>
                    </a:lnTo>
                    <a:lnTo>
                      <a:pt x="18" y="59"/>
                    </a:lnTo>
                    <a:lnTo>
                      <a:pt x="9" y="52"/>
                    </a:lnTo>
                    <a:lnTo>
                      <a:pt x="3" y="43"/>
                    </a:lnTo>
                    <a:lnTo>
                      <a:pt x="0" y="31"/>
                    </a:lnTo>
                    <a:lnTo>
                      <a:pt x="3" y="19"/>
                    </a:lnTo>
                    <a:lnTo>
                      <a:pt x="9" y="10"/>
                    </a:lnTo>
                    <a:lnTo>
                      <a:pt x="18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DD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" name="Freeform 153"/>
              <p:cNvSpPr/>
              <p:nvPr/>
            </p:nvSpPr>
            <p:spPr bwMode="auto">
              <a:xfrm>
                <a:off x="3908" y="2131"/>
                <a:ext cx="25" cy="27"/>
              </a:xfrm>
              <a:custGeom>
                <a:avLst/>
                <a:gdLst>
                  <a:gd name="T0" fmla="*/ 1 w 49"/>
                  <a:gd name="T1" fmla="*/ 0 h 55"/>
                  <a:gd name="T2" fmla="*/ 1 w 49"/>
                  <a:gd name="T3" fmla="*/ 0 h 55"/>
                  <a:gd name="T4" fmla="*/ 1 w 49"/>
                  <a:gd name="T5" fmla="*/ 0 h 55"/>
                  <a:gd name="T6" fmla="*/ 1 w 49"/>
                  <a:gd name="T7" fmla="*/ 0 h 55"/>
                  <a:gd name="T8" fmla="*/ 1 w 49"/>
                  <a:gd name="T9" fmla="*/ 0 h 55"/>
                  <a:gd name="T10" fmla="*/ 1 w 49"/>
                  <a:gd name="T11" fmla="*/ 0 h 55"/>
                  <a:gd name="T12" fmla="*/ 1 w 49"/>
                  <a:gd name="T13" fmla="*/ 0 h 55"/>
                  <a:gd name="T14" fmla="*/ 1 w 49"/>
                  <a:gd name="T15" fmla="*/ 0 h 55"/>
                  <a:gd name="T16" fmla="*/ 1 w 49"/>
                  <a:gd name="T17" fmla="*/ 0 h 55"/>
                  <a:gd name="T18" fmla="*/ 1 w 49"/>
                  <a:gd name="T19" fmla="*/ 0 h 55"/>
                  <a:gd name="T20" fmla="*/ 1 w 49"/>
                  <a:gd name="T21" fmla="*/ 0 h 55"/>
                  <a:gd name="T22" fmla="*/ 1 w 49"/>
                  <a:gd name="T23" fmla="*/ 0 h 55"/>
                  <a:gd name="T24" fmla="*/ 0 w 49"/>
                  <a:gd name="T25" fmla="*/ 0 h 55"/>
                  <a:gd name="T26" fmla="*/ 1 w 49"/>
                  <a:gd name="T27" fmla="*/ 0 h 55"/>
                  <a:gd name="T28" fmla="*/ 1 w 49"/>
                  <a:gd name="T29" fmla="*/ 0 h 55"/>
                  <a:gd name="T30" fmla="*/ 1 w 49"/>
                  <a:gd name="T31" fmla="*/ 0 h 55"/>
                  <a:gd name="T32" fmla="*/ 1 w 49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55"/>
                  <a:gd name="T53" fmla="*/ 49 w 49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55">
                    <a:moveTo>
                      <a:pt x="25" y="0"/>
                    </a:moveTo>
                    <a:lnTo>
                      <a:pt x="34" y="3"/>
                    </a:lnTo>
                    <a:lnTo>
                      <a:pt x="42" y="9"/>
                    </a:lnTo>
                    <a:lnTo>
                      <a:pt x="47" y="18"/>
                    </a:lnTo>
                    <a:lnTo>
                      <a:pt x="49" y="28"/>
                    </a:lnTo>
                    <a:lnTo>
                      <a:pt x="47" y="39"/>
                    </a:lnTo>
                    <a:lnTo>
                      <a:pt x="42" y="47"/>
                    </a:lnTo>
                    <a:lnTo>
                      <a:pt x="34" y="52"/>
                    </a:lnTo>
                    <a:lnTo>
                      <a:pt x="25" y="55"/>
                    </a:lnTo>
                    <a:lnTo>
                      <a:pt x="16" y="52"/>
                    </a:lnTo>
                    <a:lnTo>
                      <a:pt x="8" y="47"/>
                    </a:lnTo>
                    <a:lnTo>
                      <a:pt x="2" y="39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9"/>
                    </a:lnTo>
                    <a:lnTo>
                      <a:pt x="16" y="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E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" name="Freeform 154"/>
              <p:cNvSpPr/>
              <p:nvPr/>
            </p:nvSpPr>
            <p:spPr bwMode="auto">
              <a:xfrm>
                <a:off x="3909" y="2132"/>
                <a:ext cx="22" cy="23"/>
              </a:xfrm>
              <a:custGeom>
                <a:avLst/>
                <a:gdLst>
                  <a:gd name="T0" fmla="*/ 1 w 43"/>
                  <a:gd name="T1" fmla="*/ 0 h 47"/>
                  <a:gd name="T2" fmla="*/ 1 w 43"/>
                  <a:gd name="T3" fmla="*/ 0 h 47"/>
                  <a:gd name="T4" fmla="*/ 1 w 43"/>
                  <a:gd name="T5" fmla="*/ 0 h 47"/>
                  <a:gd name="T6" fmla="*/ 1 w 43"/>
                  <a:gd name="T7" fmla="*/ 0 h 47"/>
                  <a:gd name="T8" fmla="*/ 1 w 43"/>
                  <a:gd name="T9" fmla="*/ 0 h 47"/>
                  <a:gd name="T10" fmla="*/ 1 w 43"/>
                  <a:gd name="T11" fmla="*/ 0 h 47"/>
                  <a:gd name="T12" fmla="*/ 1 w 43"/>
                  <a:gd name="T13" fmla="*/ 0 h 47"/>
                  <a:gd name="T14" fmla="*/ 1 w 43"/>
                  <a:gd name="T15" fmla="*/ 0 h 47"/>
                  <a:gd name="T16" fmla="*/ 1 w 43"/>
                  <a:gd name="T17" fmla="*/ 0 h 47"/>
                  <a:gd name="T18" fmla="*/ 1 w 43"/>
                  <a:gd name="T19" fmla="*/ 0 h 47"/>
                  <a:gd name="T20" fmla="*/ 1 w 43"/>
                  <a:gd name="T21" fmla="*/ 0 h 47"/>
                  <a:gd name="T22" fmla="*/ 1 w 43"/>
                  <a:gd name="T23" fmla="*/ 0 h 47"/>
                  <a:gd name="T24" fmla="*/ 0 w 43"/>
                  <a:gd name="T25" fmla="*/ 0 h 47"/>
                  <a:gd name="T26" fmla="*/ 1 w 43"/>
                  <a:gd name="T27" fmla="*/ 0 h 47"/>
                  <a:gd name="T28" fmla="*/ 1 w 43"/>
                  <a:gd name="T29" fmla="*/ 0 h 47"/>
                  <a:gd name="T30" fmla="*/ 1 w 43"/>
                  <a:gd name="T31" fmla="*/ 0 h 47"/>
                  <a:gd name="T32" fmla="*/ 1 w 43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47"/>
                  <a:gd name="T53" fmla="*/ 43 w 43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47">
                    <a:moveTo>
                      <a:pt x="21" y="0"/>
                    </a:moveTo>
                    <a:lnTo>
                      <a:pt x="29" y="2"/>
                    </a:lnTo>
                    <a:lnTo>
                      <a:pt x="36" y="7"/>
                    </a:lnTo>
                    <a:lnTo>
                      <a:pt x="40" y="15"/>
                    </a:lnTo>
                    <a:lnTo>
                      <a:pt x="43" y="24"/>
                    </a:lnTo>
                    <a:lnTo>
                      <a:pt x="40" y="33"/>
                    </a:lnTo>
                    <a:lnTo>
                      <a:pt x="36" y="40"/>
                    </a:lnTo>
                    <a:lnTo>
                      <a:pt x="29" y="45"/>
                    </a:lnTo>
                    <a:lnTo>
                      <a:pt x="21" y="47"/>
                    </a:lnTo>
                    <a:lnTo>
                      <a:pt x="13" y="45"/>
                    </a:lnTo>
                    <a:lnTo>
                      <a:pt x="6" y="40"/>
                    </a:lnTo>
                    <a:lnTo>
                      <a:pt x="1" y="33"/>
                    </a:lnTo>
                    <a:lnTo>
                      <a:pt x="0" y="24"/>
                    </a:lnTo>
                    <a:lnTo>
                      <a:pt x="1" y="15"/>
                    </a:lnTo>
                    <a:lnTo>
                      <a:pt x="6" y="7"/>
                    </a:lnTo>
                    <a:lnTo>
                      <a:pt x="13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5A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" name="Freeform 155"/>
              <p:cNvSpPr/>
              <p:nvPr/>
            </p:nvSpPr>
            <p:spPr bwMode="auto">
              <a:xfrm>
                <a:off x="3910" y="2132"/>
                <a:ext cx="18" cy="20"/>
              </a:xfrm>
              <a:custGeom>
                <a:avLst/>
                <a:gdLst>
                  <a:gd name="T0" fmla="*/ 1 w 36"/>
                  <a:gd name="T1" fmla="*/ 0 h 39"/>
                  <a:gd name="T2" fmla="*/ 1 w 36"/>
                  <a:gd name="T3" fmla="*/ 1 h 39"/>
                  <a:gd name="T4" fmla="*/ 1 w 36"/>
                  <a:gd name="T5" fmla="*/ 1 h 39"/>
                  <a:gd name="T6" fmla="*/ 1 w 36"/>
                  <a:gd name="T7" fmla="*/ 1 h 39"/>
                  <a:gd name="T8" fmla="*/ 1 w 36"/>
                  <a:gd name="T9" fmla="*/ 1 h 39"/>
                  <a:gd name="T10" fmla="*/ 1 w 36"/>
                  <a:gd name="T11" fmla="*/ 1 h 39"/>
                  <a:gd name="T12" fmla="*/ 1 w 36"/>
                  <a:gd name="T13" fmla="*/ 1 h 39"/>
                  <a:gd name="T14" fmla="*/ 1 w 36"/>
                  <a:gd name="T15" fmla="*/ 1 h 39"/>
                  <a:gd name="T16" fmla="*/ 1 w 36"/>
                  <a:gd name="T17" fmla="*/ 1 h 39"/>
                  <a:gd name="T18" fmla="*/ 1 w 36"/>
                  <a:gd name="T19" fmla="*/ 1 h 39"/>
                  <a:gd name="T20" fmla="*/ 1 w 36"/>
                  <a:gd name="T21" fmla="*/ 1 h 39"/>
                  <a:gd name="T22" fmla="*/ 1 w 36"/>
                  <a:gd name="T23" fmla="*/ 1 h 39"/>
                  <a:gd name="T24" fmla="*/ 0 w 36"/>
                  <a:gd name="T25" fmla="*/ 1 h 39"/>
                  <a:gd name="T26" fmla="*/ 1 w 36"/>
                  <a:gd name="T27" fmla="*/ 1 h 39"/>
                  <a:gd name="T28" fmla="*/ 1 w 36"/>
                  <a:gd name="T29" fmla="*/ 1 h 39"/>
                  <a:gd name="T30" fmla="*/ 1 w 36"/>
                  <a:gd name="T31" fmla="*/ 1 h 39"/>
                  <a:gd name="T32" fmla="*/ 1 w 36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39"/>
                  <a:gd name="T53" fmla="*/ 36 w 36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39">
                    <a:moveTo>
                      <a:pt x="19" y="0"/>
                    </a:moveTo>
                    <a:lnTo>
                      <a:pt x="25" y="1"/>
                    </a:lnTo>
                    <a:lnTo>
                      <a:pt x="31" y="6"/>
                    </a:lnTo>
                    <a:lnTo>
                      <a:pt x="35" y="12"/>
                    </a:lnTo>
                    <a:lnTo>
                      <a:pt x="36" y="19"/>
                    </a:lnTo>
                    <a:lnTo>
                      <a:pt x="35" y="27"/>
                    </a:lnTo>
                    <a:lnTo>
                      <a:pt x="31" y="33"/>
                    </a:lnTo>
                    <a:lnTo>
                      <a:pt x="25" y="38"/>
                    </a:lnTo>
                    <a:lnTo>
                      <a:pt x="19" y="39"/>
                    </a:lnTo>
                    <a:lnTo>
                      <a:pt x="12" y="38"/>
                    </a:lnTo>
                    <a:lnTo>
                      <a:pt x="6" y="33"/>
                    </a:lnTo>
                    <a:lnTo>
                      <a:pt x="1" y="27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6" y="6"/>
                    </a:lnTo>
                    <a:lnTo>
                      <a:pt x="12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EA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" name="Freeform 156"/>
              <p:cNvSpPr/>
              <p:nvPr/>
            </p:nvSpPr>
            <p:spPr bwMode="auto">
              <a:xfrm>
                <a:off x="4098" y="1990"/>
                <a:ext cx="42" cy="21"/>
              </a:xfrm>
              <a:custGeom>
                <a:avLst/>
                <a:gdLst>
                  <a:gd name="T0" fmla="*/ 0 w 85"/>
                  <a:gd name="T1" fmla="*/ 0 h 44"/>
                  <a:gd name="T2" fmla="*/ 0 w 85"/>
                  <a:gd name="T3" fmla="*/ 0 h 44"/>
                  <a:gd name="T4" fmla="*/ 0 w 85"/>
                  <a:gd name="T5" fmla="*/ 0 h 44"/>
                  <a:gd name="T6" fmla="*/ 0 w 85"/>
                  <a:gd name="T7" fmla="*/ 0 h 44"/>
                  <a:gd name="T8" fmla="*/ 0 w 85"/>
                  <a:gd name="T9" fmla="*/ 0 h 44"/>
                  <a:gd name="T10" fmla="*/ 0 w 85"/>
                  <a:gd name="T11" fmla="*/ 0 h 44"/>
                  <a:gd name="T12" fmla="*/ 0 w 85"/>
                  <a:gd name="T13" fmla="*/ 0 h 44"/>
                  <a:gd name="T14" fmla="*/ 0 w 85"/>
                  <a:gd name="T15" fmla="*/ 0 h 44"/>
                  <a:gd name="T16" fmla="*/ 0 w 85"/>
                  <a:gd name="T17" fmla="*/ 0 h 44"/>
                  <a:gd name="T18" fmla="*/ 0 w 85"/>
                  <a:gd name="T19" fmla="*/ 0 h 44"/>
                  <a:gd name="T20" fmla="*/ 0 w 85"/>
                  <a:gd name="T21" fmla="*/ 0 h 44"/>
                  <a:gd name="T22" fmla="*/ 0 w 85"/>
                  <a:gd name="T23" fmla="*/ 0 h 44"/>
                  <a:gd name="T24" fmla="*/ 0 w 85"/>
                  <a:gd name="T25" fmla="*/ 0 h 44"/>
                  <a:gd name="T26" fmla="*/ 0 w 85"/>
                  <a:gd name="T27" fmla="*/ 0 h 44"/>
                  <a:gd name="T28" fmla="*/ 0 w 85"/>
                  <a:gd name="T29" fmla="*/ 0 h 44"/>
                  <a:gd name="T30" fmla="*/ 0 w 85"/>
                  <a:gd name="T31" fmla="*/ 0 h 44"/>
                  <a:gd name="T32" fmla="*/ 0 w 85"/>
                  <a:gd name="T33" fmla="*/ 0 h 44"/>
                  <a:gd name="T34" fmla="*/ 0 w 85"/>
                  <a:gd name="T35" fmla="*/ 0 h 44"/>
                  <a:gd name="T36" fmla="*/ 0 w 85"/>
                  <a:gd name="T37" fmla="*/ 0 h 44"/>
                  <a:gd name="T38" fmla="*/ 0 w 85"/>
                  <a:gd name="T39" fmla="*/ 0 h 44"/>
                  <a:gd name="T40" fmla="*/ 0 w 85"/>
                  <a:gd name="T41" fmla="*/ 0 h 44"/>
                  <a:gd name="T42" fmla="*/ 0 w 85"/>
                  <a:gd name="T43" fmla="*/ 0 h 44"/>
                  <a:gd name="T44" fmla="*/ 0 w 85"/>
                  <a:gd name="T45" fmla="*/ 0 h 44"/>
                  <a:gd name="T46" fmla="*/ 0 w 85"/>
                  <a:gd name="T47" fmla="*/ 0 h 44"/>
                  <a:gd name="T48" fmla="*/ 0 w 85"/>
                  <a:gd name="T49" fmla="*/ 0 h 4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5"/>
                  <a:gd name="T76" fmla="*/ 0 h 44"/>
                  <a:gd name="T77" fmla="*/ 85 w 85"/>
                  <a:gd name="T78" fmla="*/ 44 h 4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5" h="44">
                    <a:moveTo>
                      <a:pt x="83" y="13"/>
                    </a:moveTo>
                    <a:lnTo>
                      <a:pt x="85" y="21"/>
                    </a:lnTo>
                    <a:lnTo>
                      <a:pt x="81" y="29"/>
                    </a:lnTo>
                    <a:lnTo>
                      <a:pt x="72" y="37"/>
                    </a:lnTo>
                    <a:lnTo>
                      <a:pt x="57" y="42"/>
                    </a:lnTo>
                    <a:lnTo>
                      <a:pt x="49" y="43"/>
                    </a:lnTo>
                    <a:lnTo>
                      <a:pt x="41" y="44"/>
                    </a:lnTo>
                    <a:lnTo>
                      <a:pt x="33" y="44"/>
                    </a:lnTo>
                    <a:lnTo>
                      <a:pt x="25" y="43"/>
                    </a:lnTo>
                    <a:lnTo>
                      <a:pt x="18" y="42"/>
                    </a:lnTo>
                    <a:lnTo>
                      <a:pt x="11" y="38"/>
                    </a:lnTo>
                    <a:lnTo>
                      <a:pt x="6" y="35"/>
                    </a:lnTo>
                    <a:lnTo>
                      <a:pt x="2" y="31"/>
                    </a:lnTo>
                    <a:lnTo>
                      <a:pt x="0" y="23"/>
                    </a:lnTo>
                    <a:lnTo>
                      <a:pt x="3" y="15"/>
                    </a:lnTo>
                    <a:lnTo>
                      <a:pt x="12" y="7"/>
                    </a:lnTo>
                    <a:lnTo>
                      <a:pt x="26" y="2"/>
                    </a:lnTo>
                    <a:lnTo>
                      <a:pt x="34" y="1"/>
                    </a:lnTo>
                    <a:lnTo>
                      <a:pt x="43" y="0"/>
                    </a:lnTo>
                    <a:lnTo>
                      <a:pt x="51" y="0"/>
                    </a:lnTo>
                    <a:lnTo>
                      <a:pt x="59" y="1"/>
                    </a:lnTo>
                    <a:lnTo>
                      <a:pt x="66" y="2"/>
                    </a:lnTo>
                    <a:lnTo>
                      <a:pt x="73" y="6"/>
                    </a:lnTo>
                    <a:lnTo>
                      <a:pt x="78" y="9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" name="Freeform 157"/>
              <p:cNvSpPr/>
              <p:nvPr/>
            </p:nvSpPr>
            <p:spPr bwMode="auto">
              <a:xfrm>
                <a:off x="4100" y="1990"/>
                <a:ext cx="40" cy="20"/>
              </a:xfrm>
              <a:custGeom>
                <a:avLst/>
                <a:gdLst>
                  <a:gd name="T0" fmla="*/ 0 w 81"/>
                  <a:gd name="T1" fmla="*/ 0 h 42"/>
                  <a:gd name="T2" fmla="*/ 0 w 81"/>
                  <a:gd name="T3" fmla="*/ 0 h 42"/>
                  <a:gd name="T4" fmla="*/ 0 w 81"/>
                  <a:gd name="T5" fmla="*/ 0 h 42"/>
                  <a:gd name="T6" fmla="*/ 0 w 81"/>
                  <a:gd name="T7" fmla="*/ 0 h 42"/>
                  <a:gd name="T8" fmla="*/ 0 w 81"/>
                  <a:gd name="T9" fmla="*/ 0 h 42"/>
                  <a:gd name="T10" fmla="*/ 0 w 81"/>
                  <a:gd name="T11" fmla="*/ 0 h 42"/>
                  <a:gd name="T12" fmla="*/ 0 w 81"/>
                  <a:gd name="T13" fmla="*/ 0 h 42"/>
                  <a:gd name="T14" fmla="*/ 0 w 81"/>
                  <a:gd name="T15" fmla="*/ 0 h 42"/>
                  <a:gd name="T16" fmla="*/ 0 w 81"/>
                  <a:gd name="T17" fmla="*/ 0 h 42"/>
                  <a:gd name="T18" fmla="*/ 0 w 81"/>
                  <a:gd name="T19" fmla="*/ 0 h 42"/>
                  <a:gd name="T20" fmla="*/ 0 w 81"/>
                  <a:gd name="T21" fmla="*/ 0 h 42"/>
                  <a:gd name="T22" fmla="*/ 0 w 81"/>
                  <a:gd name="T23" fmla="*/ 0 h 42"/>
                  <a:gd name="T24" fmla="*/ 0 w 81"/>
                  <a:gd name="T25" fmla="*/ 0 h 42"/>
                  <a:gd name="T26" fmla="*/ 0 w 81"/>
                  <a:gd name="T27" fmla="*/ 0 h 42"/>
                  <a:gd name="T28" fmla="*/ 0 w 81"/>
                  <a:gd name="T29" fmla="*/ 0 h 42"/>
                  <a:gd name="T30" fmla="*/ 0 w 81"/>
                  <a:gd name="T31" fmla="*/ 0 h 42"/>
                  <a:gd name="T32" fmla="*/ 0 w 81"/>
                  <a:gd name="T33" fmla="*/ 0 h 42"/>
                  <a:gd name="T34" fmla="*/ 0 w 81"/>
                  <a:gd name="T35" fmla="*/ 0 h 42"/>
                  <a:gd name="T36" fmla="*/ 0 w 81"/>
                  <a:gd name="T37" fmla="*/ 0 h 42"/>
                  <a:gd name="T38" fmla="*/ 0 w 81"/>
                  <a:gd name="T39" fmla="*/ 0 h 42"/>
                  <a:gd name="T40" fmla="*/ 0 w 81"/>
                  <a:gd name="T41" fmla="*/ 0 h 42"/>
                  <a:gd name="T42" fmla="*/ 0 w 81"/>
                  <a:gd name="T43" fmla="*/ 0 h 42"/>
                  <a:gd name="T44" fmla="*/ 0 w 81"/>
                  <a:gd name="T45" fmla="*/ 0 h 42"/>
                  <a:gd name="T46" fmla="*/ 0 w 81"/>
                  <a:gd name="T47" fmla="*/ 0 h 42"/>
                  <a:gd name="T48" fmla="*/ 0 w 81"/>
                  <a:gd name="T49" fmla="*/ 0 h 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1"/>
                  <a:gd name="T76" fmla="*/ 0 h 42"/>
                  <a:gd name="T77" fmla="*/ 81 w 81"/>
                  <a:gd name="T78" fmla="*/ 42 h 4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1" h="42">
                    <a:moveTo>
                      <a:pt x="77" y="12"/>
                    </a:moveTo>
                    <a:lnTo>
                      <a:pt x="81" y="20"/>
                    </a:lnTo>
                    <a:lnTo>
                      <a:pt x="77" y="28"/>
                    </a:lnTo>
                    <a:lnTo>
                      <a:pt x="69" y="35"/>
                    </a:lnTo>
                    <a:lnTo>
                      <a:pt x="55" y="39"/>
                    </a:lnTo>
                    <a:lnTo>
                      <a:pt x="47" y="40"/>
                    </a:lnTo>
                    <a:lnTo>
                      <a:pt x="39" y="42"/>
                    </a:lnTo>
                    <a:lnTo>
                      <a:pt x="31" y="42"/>
                    </a:lnTo>
                    <a:lnTo>
                      <a:pt x="24" y="40"/>
                    </a:lnTo>
                    <a:lnTo>
                      <a:pt x="17" y="39"/>
                    </a:lnTo>
                    <a:lnTo>
                      <a:pt x="12" y="37"/>
                    </a:lnTo>
                    <a:lnTo>
                      <a:pt x="6" y="34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3" y="14"/>
                    </a:lnTo>
                    <a:lnTo>
                      <a:pt x="12" y="7"/>
                    </a:lnTo>
                    <a:lnTo>
                      <a:pt x="25" y="2"/>
                    </a:lnTo>
                    <a:lnTo>
                      <a:pt x="33" y="1"/>
                    </a:lnTo>
                    <a:lnTo>
                      <a:pt x="41" y="0"/>
                    </a:lnTo>
                    <a:lnTo>
                      <a:pt x="48" y="0"/>
                    </a:lnTo>
                    <a:lnTo>
                      <a:pt x="56" y="1"/>
                    </a:lnTo>
                    <a:lnTo>
                      <a:pt x="62" y="2"/>
                    </a:lnTo>
                    <a:lnTo>
                      <a:pt x="69" y="5"/>
                    </a:lnTo>
                    <a:lnTo>
                      <a:pt x="74" y="8"/>
                    </a:lnTo>
                    <a:lnTo>
                      <a:pt x="77" y="12"/>
                    </a:lnTo>
                    <a:close/>
                  </a:path>
                </a:pathLst>
              </a:custGeom>
              <a:solidFill>
                <a:srgbClr val="BC7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" name="Freeform 158"/>
              <p:cNvSpPr/>
              <p:nvPr/>
            </p:nvSpPr>
            <p:spPr bwMode="auto">
              <a:xfrm>
                <a:off x="4101" y="1990"/>
                <a:ext cx="38" cy="19"/>
              </a:xfrm>
              <a:custGeom>
                <a:avLst/>
                <a:gdLst>
                  <a:gd name="T0" fmla="*/ 0 w 77"/>
                  <a:gd name="T1" fmla="*/ 0 h 39"/>
                  <a:gd name="T2" fmla="*/ 0 w 77"/>
                  <a:gd name="T3" fmla="*/ 0 h 39"/>
                  <a:gd name="T4" fmla="*/ 0 w 77"/>
                  <a:gd name="T5" fmla="*/ 0 h 39"/>
                  <a:gd name="T6" fmla="*/ 0 w 77"/>
                  <a:gd name="T7" fmla="*/ 0 h 39"/>
                  <a:gd name="T8" fmla="*/ 0 w 77"/>
                  <a:gd name="T9" fmla="*/ 0 h 39"/>
                  <a:gd name="T10" fmla="*/ 0 w 77"/>
                  <a:gd name="T11" fmla="*/ 0 h 39"/>
                  <a:gd name="T12" fmla="*/ 0 w 77"/>
                  <a:gd name="T13" fmla="*/ 0 h 39"/>
                  <a:gd name="T14" fmla="*/ 0 w 77"/>
                  <a:gd name="T15" fmla="*/ 0 h 39"/>
                  <a:gd name="T16" fmla="*/ 0 w 77"/>
                  <a:gd name="T17" fmla="*/ 0 h 39"/>
                  <a:gd name="T18" fmla="*/ 0 w 77"/>
                  <a:gd name="T19" fmla="*/ 0 h 39"/>
                  <a:gd name="T20" fmla="*/ 0 w 77"/>
                  <a:gd name="T21" fmla="*/ 0 h 39"/>
                  <a:gd name="T22" fmla="*/ 0 w 77"/>
                  <a:gd name="T23" fmla="*/ 0 h 39"/>
                  <a:gd name="T24" fmla="*/ 0 w 77"/>
                  <a:gd name="T25" fmla="*/ 0 h 39"/>
                  <a:gd name="T26" fmla="*/ 0 w 77"/>
                  <a:gd name="T27" fmla="*/ 0 h 39"/>
                  <a:gd name="T28" fmla="*/ 0 w 77"/>
                  <a:gd name="T29" fmla="*/ 0 h 39"/>
                  <a:gd name="T30" fmla="*/ 0 w 77"/>
                  <a:gd name="T31" fmla="*/ 0 h 39"/>
                  <a:gd name="T32" fmla="*/ 0 w 77"/>
                  <a:gd name="T33" fmla="*/ 0 h 39"/>
                  <a:gd name="T34" fmla="*/ 0 w 77"/>
                  <a:gd name="T35" fmla="*/ 0 h 39"/>
                  <a:gd name="T36" fmla="*/ 0 w 77"/>
                  <a:gd name="T37" fmla="*/ 0 h 39"/>
                  <a:gd name="T38" fmla="*/ 0 w 77"/>
                  <a:gd name="T39" fmla="*/ 0 h 39"/>
                  <a:gd name="T40" fmla="*/ 0 w 77"/>
                  <a:gd name="T41" fmla="*/ 0 h 39"/>
                  <a:gd name="T42" fmla="*/ 0 w 77"/>
                  <a:gd name="T43" fmla="*/ 0 h 39"/>
                  <a:gd name="T44" fmla="*/ 0 w 77"/>
                  <a:gd name="T45" fmla="*/ 0 h 39"/>
                  <a:gd name="T46" fmla="*/ 0 w 77"/>
                  <a:gd name="T47" fmla="*/ 0 h 39"/>
                  <a:gd name="T48" fmla="*/ 0 w 77"/>
                  <a:gd name="T49" fmla="*/ 0 h 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39"/>
                  <a:gd name="T77" fmla="*/ 77 w 77"/>
                  <a:gd name="T78" fmla="*/ 39 h 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39">
                    <a:moveTo>
                      <a:pt x="73" y="12"/>
                    </a:moveTo>
                    <a:lnTo>
                      <a:pt x="77" y="19"/>
                    </a:lnTo>
                    <a:lnTo>
                      <a:pt x="73" y="27"/>
                    </a:lnTo>
                    <a:lnTo>
                      <a:pt x="65" y="34"/>
                    </a:lnTo>
                    <a:lnTo>
                      <a:pt x="52" y="38"/>
                    </a:lnTo>
                    <a:lnTo>
                      <a:pt x="45" y="39"/>
                    </a:lnTo>
                    <a:lnTo>
                      <a:pt x="37" y="39"/>
                    </a:lnTo>
                    <a:lnTo>
                      <a:pt x="30" y="39"/>
                    </a:lnTo>
                    <a:lnTo>
                      <a:pt x="24" y="38"/>
                    </a:lnTo>
                    <a:lnTo>
                      <a:pt x="17" y="37"/>
                    </a:lnTo>
                    <a:lnTo>
                      <a:pt x="11" y="35"/>
                    </a:lnTo>
                    <a:lnTo>
                      <a:pt x="6" y="31"/>
                    </a:lnTo>
                    <a:lnTo>
                      <a:pt x="3" y="28"/>
                    </a:lnTo>
                    <a:lnTo>
                      <a:pt x="0" y="21"/>
                    </a:lnTo>
                    <a:lnTo>
                      <a:pt x="4" y="13"/>
                    </a:lnTo>
                    <a:lnTo>
                      <a:pt x="12" y="7"/>
                    </a:lnTo>
                    <a:lnTo>
                      <a:pt x="25" y="2"/>
                    </a:lnTo>
                    <a:lnTo>
                      <a:pt x="32" y="1"/>
                    </a:lnTo>
                    <a:lnTo>
                      <a:pt x="40" y="0"/>
                    </a:lnTo>
                    <a:lnTo>
                      <a:pt x="47" y="1"/>
                    </a:lnTo>
                    <a:lnTo>
                      <a:pt x="53" y="1"/>
                    </a:lnTo>
                    <a:lnTo>
                      <a:pt x="60" y="4"/>
                    </a:lnTo>
                    <a:lnTo>
                      <a:pt x="65" y="6"/>
                    </a:lnTo>
                    <a:lnTo>
                      <a:pt x="70" y="8"/>
                    </a:lnTo>
                    <a:lnTo>
                      <a:pt x="73" y="12"/>
                    </a:lnTo>
                    <a:close/>
                  </a:path>
                </a:pathLst>
              </a:custGeom>
              <a:solidFill>
                <a:srgbClr val="C17A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" name="Freeform 159"/>
              <p:cNvSpPr/>
              <p:nvPr/>
            </p:nvSpPr>
            <p:spPr bwMode="auto">
              <a:xfrm>
                <a:off x="4103" y="1990"/>
                <a:ext cx="35" cy="18"/>
              </a:xfrm>
              <a:custGeom>
                <a:avLst/>
                <a:gdLst>
                  <a:gd name="T0" fmla="*/ 1 w 70"/>
                  <a:gd name="T1" fmla="*/ 0 h 37"/>
                  <a:gd name="T2" fmla="*/ 1 w 70"/>
                  <a:gd name="T3" fmla="*/ 0 h 37"/>
                  <a:gd name="T4" fmla="*/ 1 w 70"/>
                  <a:gd name="T5" fmla="*/ 0 h 37"/>
                  <a:gd name="T6" fmla="*/ 1 w 70"/>
                  <a:gd name="T7" fmla="*/ 0 h 37"/>
                  <a:gd name="T8" fmla="*/ 1 w 70"/>
                  <a:gd name="T9" fmla="*/ 0 h 37"/>
                  <a:gd name="T10" fmla="*/ 1 w 70"/>
                  <a:gd name="T11" fmla="*/ 0 h 37"/>
                  <a:gd name="T12" fmla="*/ 1 w 70"/>
                  <a:gd name="T13" fmla="*/ 0 h 37"/>
                  <a:gd name="T14" fmla="*/ 1 w 70"/>
                  <a:gd name="T15" fmla="*/ 0 h 37"/>
                  <a:gd name="T16" fmla="*/ 1 w 70"/>
                  <a:gd name="T17" fmla="*/ 0 h 37"/>
                  <a:gd name="T18" fmla="*/ 1 w 70"/>
                  <a:gd name="T19" fmla="*/ 0 h 37"/>
                  <a:gd name="T20" fmla="*/ 1 w 70"/>
                  <a:gd name="T21" fmla="*/ 0 h 37"/>
                  <a:gd name="T22" fmla="*/ 1 w 70"/>
                  <a:gd name="T23" fmla="*/ 0 h 37"/>
                  <a:gd name="T24" fmla="*/ 1 w 70"/>
                  <a:gd name="T25" fmla="*/ 0 h 37"/>
                  <a:gd name="T26" fmla="*/ 0 w 70"/>
                  <a:gd name="T27" fmla="*/ 0 h 37"/>
                  <a:gd name="T28" fmla="*/ 1 w 70"/>
                  <a:gd name="T29" fmla="*/ 0 h 37"/>
                  <a:gd name="T30" fmla="*/ 1 w 70"/>
                  <a:gd name="T31" fmla="*/ 0 h 37"/>
                  <a:gd name="T32" fmla="*/ 1 w 70"/>
                  <a:gd name="T33" fmla="*/ 0 h 37"/>
                  <a:gd name="T34" fmla="*/ 1 w 70"/>
                  <a:gd name="T35" fmla="*/ 0 h 37"/>
                  <a:gd name="T36" fmla="*/ 1 w 70"/>
                  <a:gd name="T37" fmla="*/ 0 h 37"/>
                  <a:gd name="T38" fmla="*/ 1 w 70"/>
                  <a:gd name="T39" fmla="*/ 0 h 37"/>
                  <a:gd name="T40" fmla="*/ 1 w 70"/>
                  <a:gd name="T41" fmla="*/ 0 h 37"/>
                  <a:gd name="T42" fmla="*/ 1 w 70"/>
                  <a:gd name="T43" fmla="*/ 0 h 37"/>
                  <a:gd name="T44" fmla="*/ 1 w 70"/>
                  <a:gd name="T45" fmla="*/ 0 h 37"/>
                  <a:gd name="T46" fmla="*/ 1 w 70"/>
                  <a:gd name="T47" fmla="*/ 0 h 37"/>
                  <a:gd name="T48" fmla="*/ 1 w 70"/>
                  <a:gd name="T49" fmla="*/ 0 h 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0"/>
                  <a:gd name="T76" fmla="*/ 0 h 37"/>
                  <a:gd name="T77" fmla="*/ 70 w 70"/>
                  <a:gd name="T78" fmla="*/ 37 h 3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0" h="37">
                    <a:moveTo>
                      <a:pt x="68" y="12"/>
                    </a:moveTo>
                    <a:lnTo>
                      <a:pt x="70" y="19"/>
                    </a:lnTo>
                    <a:lnTo>
                      <a:pt x="68" y="25"/>
                    </a:lnTo>
                    <a:lnTo>
                      <a:pt x="60" y="31"/>
                    </a:lnTo>
                    <a:lnTo>
                      <a:pt x="48" y="36"/>
                    </a:lnTo>
                    <a:lnTo>
                      <a:pt x="41" y="37"/>
                    </a:lnTo>
                    <a:lnTo>
                      <a:pt x="34" y="37"/>
                    </a:lnTo>
                    <a:lnTo>
                      <a:pt x="28" y="37"/>
                    </a:lnTo>
                    <a:lnTo>
                      <a:pt x="22" y="36"/>
                    </a:lnTo>
                    <a:lnTo>
                      <a:pt x="16" y="35"/>
                    </a:lnTo>
                    <a:lnTo>
                      <a:pt x="10" y="32"/>
                    </a:lnTo>
                    <a:lnTo>
                      <a:pt x="7" y="30"/>
                    </a:lnTo>
                    <a:lnTo>
                      <a:pt x="3" y="27"/>
                    </a:lnTo>
                    <a:lnTo>
                      <a:pt x="0" y="20"/>
                    </a:lnTo>
                    <a:lnTo>
                      <a:pt x="3" y="13"/>
                    </a:lnTo>
                    <a:lnTo>
                      <a:pt x="11" y="7"/>
                    </a:lnTo>
                    <a:lnTo>
                      <a:pt x="23" y="2"/>
                    </a:lnTo>
                    <a:lnTo>
                      <a:pt x="30" y="1"/>
                    </a:lnTo>
                    <a:lnTo>
                      <a:pt x="37" y="0"/>
                    </a:lnTo>
                    <a:lnTo>
                      <a:pt x="43" y="1"/>
                    </a:lnTo>
                    <a:lnTo>
                      <a:pt x="49" y="1"/>
                    </a:lnTo>
                    <a:lnTo>
                      <a:pt x="55" y="4"/>
                    </a:lnTo>
                    <a:lnTo>
                      <a:pt x="60" y="6"/>
                    </a:lnTo>
                    <a:lnTo>
                      <a:pt x="64" y="8"/>
                    </a:lnTo>
                    <a:lnTo>
                      <a:pt x="68" y="12"/>
                    </a:lnTo>
                    <a:close/>
                  </a:path>
                </a:pathLst>
              </a:custGeom>
              <a:solidFill>
                <a:srgbClr val="C4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" name="Freeform 160"/>
              <p:cNvSpPr/>
              <p:nvPr/>
            </p:nvSpPr>
            <p:spPr bwMode="auto">
              <a:xfrm>
                <a:off x="4105" y="1990"/>
                <a:ext cx="33" cy="17"/>
              </a:xfrm>
              <a:custGeom>
                <a:avLst/>
                <a:gdLst>
                  <a:gd name="T0" fmla="*/ 1 w 64"/>
                  <a:gd name="T1" fmla="*/ 1 h 34"/>
                  <a:gd name="T2" fmla="*/ 1 w 64"/>
                  <a:gd name="T3" fmla="*/ 1 h 34"/>
                  <a:gd name="T4" fmla="*/ 1 w 64"/>
                  <a:gd name="T5" fmla="*/ 1 h 34"/>
                  <a:gd name="T6" fmla="*/ 1 w 64"/>
                  <a:gd name="T7" fmla="*/ 1 h 34"/>
                  <a:gd name="T8" fmla="*/ 1 w 64"/>
                  <a:gd name="T9" fmla="*/ 1 h 34"/>
                  <a:gd name="T10" fmla="*/ 1 w 64"/>
                  <a:gd name="T11" fmla="*/ 1 h 34"/>
                  <a:gd name="T12" fmla="*/ 1 w 64"/>
                  <a:gd name="T13" fmla="*/ 1 h 34"/>
                  <a:gd name="T14" fmla="*/ 1 w 64"/>
                  <a:gd name="T15" fmla="*/ 1 h 34"/>
                  <a:gd name="T16" fmla="*/ 1 w 64"/>
                  <a:gd name="T17" fmla="*/ 1 h 34"/>
                  <a:gd name="T18" fmla="*/ 1 w 64"/>
                  <a:gd name="T19" fmla="*/ 1 h 34"/>
                  <a:gd name="T20" fmla="*/ 1 w 64"/>
                  <a:gd name="T21" fmla="*/ 1 h 34"/>
                  <a:gd name="T22" fmla="*/ 1 w 64"/>
                  <a:gd name="T23" fmla="*/ 1 h 34"/>
                  <a:gd name="T24" fmla="*/ 1 w 64"/>
                  <a:gd name="T25" fmla="*/ 1 h 34"/>
                  <a:gd name="T26" fmla="*/ 0 w 64"/>
                  <a:gd name="T27" fmla="*/ 1 h 34"/>
                  <a:gd name="T28" fmla="*/ 1 w 64"/>
                  <a:gd name="T29" fmla="*/ 1 h 34"/>
                  <a:gd name="T30" fmla="*/ 1 w 64"/>
                  <a:gd name="T31" fmla="*/ 1 h 34"/>
                  <a:gd name="T32" fmla="*/ 1 w 64"/>
                  <a:gd name="T33" fmla="*/ 1 h 34"/>
                  <a:gd name="T34" fmla="*/ 1 w 64"/>
                  <a:gd name="T35" fmla="*/ 0 h 34"/>
                  <a:gd name="T36" fmla="*/ 1 w 64"/>
                  <a:gd name="T37" fmla="*/ 0 h 34"/>
                  <a:gd name="T38" fmla="*/ 1 w 64"/>
                  <a:gd name="T39" fmla="*/ 0 h 34"/>
                  <a:gd name="T40" fmla="*/ 1 w 64"/>
                  <a:gd name="T41" fmla="*/ 1 h 34"/>
                  <a:gd name="T42" fmla="*/ 1 w 64"/>
                  <a:gd name="T43" fmla="*/ 1 h 34"/>
                  <a:gd name="T44" fmla="*/ 1 w 64"/>
                  <a:gd name="T45" fmla="*/ 1 h 34"/>
                  <a:gd name="T46" fmla="*/ 1 w 64"/>
                  <a:gd name="T47" fmla="*/ 1 h 34"/>
                  <a:gd name="T48" fmla="*/ 1 w 64"/>
                  <a:gd name="T49" fmla="*/ 1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4"/>
                  <a:gd name="T76" fmla="*/ 0 h 34"/>
                  <a:gd name="T77" fmla="*/ 64 w 64"/>
                  <a:gd name="T78" fmla="*/ 34 h 3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4" h="34">
                    <a:moveTo>
                      <a:pt x="62" y="9"/>
                    </a:moveTo>
                    <a:lnTo>
                      <a:pt x="64" y="16"/>
                    </a:lnTo>
                    <a:lnTo>
                      <a:pt x="62" y="22"/>
                    </a:lnTo>
                    <a:lnTo>
                      <a:pt x="55" y="28"/>
                    </a:lnTo>
                    <a:lnTo>
                      <a:pt x="43" y="33"/>
                    </a:lnTo>
                    <a:lnTo>
                      <a:pt x="38" y="34"/>
                    </a:lnTo>
                    <a:lnTo>
                      <a:pt x="31" y="34"/>
                    </a:lnTo>
                    <a:lnTo>
                      <a:pt x="25" y="34"/>
                    </a:lnTo>
                    <a:lnTo>
                      <a:pt x="19" y="33"/>
                    </a:lnTo>
                    <a:lnTo>
                      <a:pt x="13" y="31"/>
                    </a:lnTo>
                    <a:lnTo>
                      <a:pt x="9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9" y="6"/>
                    </a:lnTo>
                    <a:lnTo>
                      <a:pt x="20" y="1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39" y="0"/>
                    </a:lnTo>
                    <a:lnTo>
                      <a:pt x="44" y="1"/>
                    </a:lnTo>
                    <a:lnTo>
                      <a:pt x="50" y="3"/>
                    </a:lnTo>
                    <a:lnTo>
                      <a:pt x="55" y="5"/>
                    </a:lnTo>
                    <a:lnTo>
                      <a:pt x="58" y="7"/>
                    </a:lnTo>
                    <a:lnTo>
                      <a:pt x="62" y="9"/>
                    </a:lnTo>
                    <a:close/>
                  </a:path>
                </a:pathLst>
              </a:custGeom>
              <a:solidFill>
                <a:srgbClr val="C98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" name="Freeform 161"/>
              <p:cNvSpPr/>
              <p:nvPr/>
            </p:nvSpPr>
            <p:spPr bwMode="auto">
              <a:xfrm>
                <a:off x="4107" y="1990"/>
                <a:ext cx="30" cy="16"/>
              </a:xfrm>
              <a:custGeom>
                <a:avLst/>
                <a:gdLst>
                  <a:gd name="T0" fmla="*/ 1 w 60"/>
                  <a:gd name="T1" fmla="*/ 1 h 31"/>
                  <a:gd name="T2" fmla="*/ 1 w 60"/>
                  <a:gd name="T3" fmla="*/ 1 h 31"/>
                  <a:gd name="T4" fmla="*/ 1 w 60"/>
                  <a:gd name="T5" fmla="*/ 1 h 31"/>
                  <a:gd name="T6" fmla="*/ 1 w 60"/>
                  <a:gd name="T7" fmla="*/ 1 h 31"/>
                  <a:gd name="T8" fmla="*/ 1 w 60"/>
                  <a:gd name="T9" fmla="*/ 1 h 31"/>
                  <a:gd name="T10" fmla="*/ 1 w 60"/>
                  <a:gd name="T11" fmla="*/ 1 h 31"/>
                  <a:gd name="T12" fmla="*/ 1 w 60"/>
                  <a:gd name="T13" fmla="*/ 1 h 31"/>
                  <a:gd name="T14" fmla="*/ 1 w 60"/>
                  <a:gd name="T15" fmla="*/ 1 h 31"/>
                  <a:gd name="T16" fmla="*/ 1 w 60"/>
                  <a:gd name="T17" fmla="*/ 1 h 31"/>
                  <a:gd name="T18" fmla="*/ 1 w 60"/>
                  <a:gd name="T19" fmla="*/ 1 h 31"/>
                  <a:gd name="T20" fmla="*/ 1 w 60"/>
                  <a:gd name="T21" fmla="*/ 1 h 31"/>
                  <a:gd name="T22" fmla="*/ 1 w 60"/>
                  <a:gd name="T23" fmla="*/ 1 h 31"/>
                  <a:gd name="T24" fmla="*/ 1 w 60"/>
                  <a:gd name="T25" fmla="*/ 1 h 31"/>
                  <a:gd name="T26" fmla="*/ 0 w 60"/>
                  <a:gd name="T27" fmla="*/ 1 h 31"/>
                  <a:gd name="T28" fmla="*/ 1 w 60"/>
                  <a:gd name="T29" fmla="*/ 1 h 31"/>
                  <a:gd name="T30" fmla="*/ 1 w 60"/>
                  <a:gd name="T31" fmla="*/ 1 h 31"/>
                  <a:gd name="T32" fmla="*/ 1 w 60"/>
                  <a:gd name="T33" fmla="*/ 1 h 31"/>
                  <a:gd name="T34" fmla="*/ 1 w 60"/>
                  <a:gd name="T35" fmla="*/ 1 h 31"/>
                  <a:gd name="T36" fmla="*/ 1 w 60"/>
                  <a:gd name="T37" fmla="*/ 0 h 31"/>
                  <a:gd name="T38" fmla="*/ 1 w 60"/>
                  <a:gd name="T39" fmla="*/ 0 h 31"/>
                  <a:gd name="T40" fmla="*/ 1 w 60"/>
                  <a:gd name="T41" fmla="*/ 1 h 31"/>
                  <a:gd name="T42" fmla="*/ 1 w 60"/>
                  <a:gd name="T43" fmla="*/ 1 h 31"/>
                  <a:gd name="T44" fmla="*/ 1 w 60"/>
                  <a:gd name="T45" fmla="*/ 1 h 31"/>
                  <a:gd name="T46" fmla="*/ 1 w 60"/>
                  <a:gd name="T47" fmla="*/ 1 h 31"/>
                  <a:gd name="T48" fmla="*/ 1 w 60"/>
                  <a:gd name="T49" fmla="*/ 1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31"/>
                  <a:gd name="T77" fmla="*/ 60 w 60"/>
                  <a:gd name="T78" fmla="*/ 31 h 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31">
                    <a:moveTo>
                      <a:pt x="58" y="9"/>
                    </a:moveTo>
                    <a:lnTo>
                      <a:pt x="60" y="15"/>
                    </a:lnTo>
                    <a:lnTo>
                      <a:pt x="58" y="21"/>
                    </a:lnTo>
                    <a:lnTo>
                      <a:pt x="51" y="27"/>
                    </a:lnTo>
                    <a:lnTo>
                      <a:pt x="40" y="30"/>
                    </a:lnTo>
                    <a:lnTo>
                      <a:pt x="35" y="31"/>
                    </a:lnTo>
                    <a:lnTo>
                      <a:pt x="29" y="31"/>
                    </a:lnTo>
                    <a:lnTo>
                      <a:pt x="23" y="31"/>
                    </a:lnTo>
                    <a:lnTo>
                      <a:pt x="18" y="30"/>
                    </a:lnTo>
                    <a:lnTo>
                      <a:pt x="13" y="29"/>
                    </a:lnTo>
                    <a:lnTo>
                      <a:pt x="8" y="27"/>
                    </a:lnTo>
                    <a:lnTo>
                      <a:pt x="5" y="24"/>
                    </a:lnTo>
                    <a:lnTo>
                      <a:pt x="2" y="22"/>
                    </a:lnTo>
                    <a:lnTo>
                      <a:pt x="0" y="16"/>
                    </a:lnTo>
                    <a:lnTo>
                      <a:pt x="2" y="11"/>
                    </a:lnTo>
                    <a:lnTo>
                      <a:pt x="9" y="6"/>
                    </a:lnTo>
                    <a:lnTo>
                      <a:pt x="18" y="3"/>
                    </a:lnTo>
                    <a:lnTo>
                      <a:pt x="24" y="1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1" y="1"/>
                    </a:lnTo>
                    <a:lnTo>
                      <a:pt x="47" y="3"/>
                    </a:lnTo>
                    <a:lnTo>
                      <a:pt x="52" y="5"/>
                    </a:lnTo>
                    <a:lnTo>
                      <a:pt x="55" y="7"/>
                    </a:lnTo>
                    <a:lnTo>
                      <a:pt x="58" y="9"/>
                    </a:lnTo>
                    <a:close/>
                  </a:path>
                </a:pathLst>
              </a:custGeom>
              <a:solidFill>
                <a:srgbClr val="CE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" name="Freeform 162"/>
              <p:cNvSpPr/>
              <p:nvPr/>
            </p:nvSpPr>
            <p:spPr bwMode="auto">
              <a:xfrm>
                <a:off x="4109" y="1991"/>
                <a:ext cx="27" cy="14"/>
              </a:xfrm>
              <a:custGeom>
                <a:avLst/>
                <a:gdLst>
                  <a:gd name="T0" fmla="*/ 0 w 56"/>
                  <a:gd name="T1" fmla="*/ 1 h 28"/>
                  <a:gd name="T2" fmla="*/ 0 w 56"/>
                  <a:gd name="T3" fmla="*/ 1 h 28"/>
                  <a:gd name="T4" fmla="*/ 0 w 56"/>
                  <a:gd name="T5" fmla="*/ 1 h 28"/>
                  <a:gd name="T6" fmla="*/ 0 w 56"/>
                  <a:gd name="T7" fmla="*/ 1 h 28"/>
                  <a:gd name="T8" fmla="*/ 0 w 56"/>
                  <a:gd name="T9" fmla="*/ 1 h 28"/>
                  <a:gd name="T10" fmla="*/ 0 w 56"/>
                  <a:gd name="T11" fmla="*/ 1 h 28"/>
                  <a:gd name="T12" fmla="*/ 0 w 56"/>
                  <a:gd name="T13" fmla="*/ 1 h 28"/>
                  <a:gd name="T14" fmla="*/ 0 w 56"/>
                  <a:gd name="T15" fmla="*/ 1 h 28"/>
                  <a:gd name="T16" fmla="*/ 0 w 56"/>
                  <a:gd name="T17" fmla="*/ 1 h 28"/>
                  <a:gd name="T18" fmla="*/ 0 w 56"/>
                  <a:gd name="T19" fmla="*/ 1 h 28"/>
                  <a:gd name="T20" fmla="*/ 0 w 56"/>
                  <a:gd name="T21" fmla="*/ 1 h 28"/>
                  <a:gd name="T22" fmla="*/ 0 w 56"/>
                  <a:gd name="T23" fmla="*/ 1 h 28"/>
                  <a:gd name="T24" fmla="*/ 0 w 56"/>
                  <a:gd name="T25" fmla="*/ 1 h 28"/>
                  <a:gd name="T26" fmla="*/ 0 w 56"/>
                  <a:gd name="T27" fmla="*/ 1 h 28"/>
                  <a:gd name="T28" fmla="*/ 0 w 56"/>
                  <a:gd name="T29" fmla="*/ 1 h 28"/>
                  <a:gd name="T30" fmla="*/ 0 w 56"/>
                  <a:gd name="T31" fmla="*/ 1 h 28"/>
                  <a:gd name="T32" fmla="*/ 0 w 56"/>
                  <a:gd name="T33" fmla="*/ 1 h 28"/>
                  <a:gd name="T34" fmla="*/ 0 w 56"/>
                  <a:gd name="T35" fmla="*/ 0 h 28"/>
                  <a:gd name="T36" fmla="*/ 0 w 56"/>
                  <a:gd name="T37" fmla="*/ 0 h 28"/>
                  <a:gd name="T38" fmla="*/ 0 w 56"/>
                  <a:gd name="T39" fmla="*/ 0 h 28"/>
                  <a:gd name="T40" fmla="*/ 0 w 56"/>
                  <a:gd name="T41" fmla="*/ 0 h 28"/>
                  <a:gd name="T42" fmla="*/ 0 w 56"/>
                  <a:gd name="T43" fmla="*/ 1 h 28"/>
                  <a:gd name="T44" fmla="*/ 0 w 56"/>
                  <a:gd name="T45" fmla="*/ 1 h 28"/>
                  <a:gd name="T46" fmla="*/ 0 w 56"/>
                  <a:gd name="T47" fmla="*/ 1 h 28"/>
                  <a:gd name="T48" fmla="*/ 0 w 56"/>
                  <a:gd name="T49" fmla="*/ 1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6"/>
                  <a:gd name="T76" fmla="*/ 0 h 28"/>
                  <a:gd name="T77" fmla="*/ 56 w 56"/>
                  <a:gd name="T78" fmla="*/ 28 h 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6" h="28">
                    <a:moveTo>
                      <a:pt x="53" y="8"/>
                    </a:moveTo>
                    <a:lnTo>
                      <a:pt x="56" y="14"/>
                    </a:lnTo>
                    <a:lnTo>
                      <a:pt x="53" y="19"/>
                    </a:lnTo>
                    <a:lnTo>
                      <a:pt x="47" y="23"/>
                    </a:lnTo>
                    <a:lnTo>
                      <a:pt x="37" y="27"/>
                    </a:lnTo>
                    <a:lnTo>
                      <a:pt x="32" y="28"/>
                    </a:lnTo>
                    <a:lnTo>
                      <a:pt x="27" y="28"/>
                    </a:lnTo>
                    <a:lnTo>
                      <a:pt x="22" y="28"/>
                    </a:lnTo>
                    <a:lnTo>
                      <a:pt x="17" y="27"/>
                    </a:lnTo>
                    <a:lnTo>
                      <a:pt x="13" y="26"/>
                    </a:lnTo>
                    <a:lnTo>
                      <a:pt x="9" y="25"/>
                    </a:lnTo>
                    <a:lnTo>
                      <a:pt x="5" y="22"/>
                    </a:lnTo>
                    <a:lnTo>
                      <a:pt x="3" y="20"/>
                    </a:lnTo>
                    <a:lnTo>
                      <a:pt x="0" y="14"/>
                    </a:lnTo>
                    <a:lnTo>
                      <a:pt x="3" y="10"/>
                    </a:lnTo>
                    <a:lnTo>
                      <a:pt x="9" y="5"/>
                    </a:lnTo>
                    <a:lnTo>
                      <a:pt x="18" y="2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38" y="0"/>
                    </a:lnTo>
                    <a:lnTo>
                      <a:pt x="43" y="2"/>
                    </a:lnTo>
                    <a:lnTo>
                      <a:pt x="48" y="4"/>
                    </a:lnTo>
                    <a:lnTo>
                      <a:pt x="51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D39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6" name="Freeform 163"/>
              <p:cNvSpPr/>
              <p:nvPr/>
            </p:nvSpPr>
            <p:spPr bwMode="auto">
              <a:xfrm>
                <a:off x="4111" y="1991"/>
                <a:ext cx="24" cy="12"/>
              </a:xfrm>
              <a:custGeom>
                <a:avLst/>
                <a:gdLst>
                  <a:gd name="T0" fmla="*/ 1 w 48"/>
                  <a:gd name="T1" fmla="*/ 0 h 26"/>
                  <a:gd name="T2" fmla="*/ 1 w 48"/>
                  <a:gd name="T3" fmla="*/ 0 h 26"/>
                  <a:gd name="T4" fmla="*/ 1 w 48"/>
                  <a:gd name="T5" fmla="*/ 0 h 26"/>
                  <a:gd name="T6" fmla="*/ 1 w 48"/>
                  <a:gd name="T7" fmla="*/ 0 h 26"/>
                  <a:gd name="T8" fmla="*/ 1 w 48"/>
                  <a:gd name="T9" fmla="*/ 0 h 26"/>
                  <a:gd name="T10" fmla="*/ 1 w 48"/>
                  <a:gd name="T11" fmla="*/ 0 h 26"/>
                  <a:gd name="T12" fmla="*/ 1 w 48"/>
                  <a:gd name="T13" fmla="*/ 0 h 26"/>
                  <a:gd name="T14" fmla="*/ 1 w 48"/>
                  <a:gd name="T15" fmla="*/ 0 h 26"/>
                  <a:gd name="T16" fmla="*/ 1 w 48"/>
                  <a:gd name="T17" fmla="*/ 0 h 26"/>
                  <a:gd name="T18" fmla="*/ 0 w 48"/>
                  <a:gd name="T19" fmla="*/ 0 h 26"/>
                  <a:gd name="T20" fmla="*/ 1 w 48"/>
                  <a:gd name="T21" fmla="*/ 0 h 26"/>
                  <a:gd name="T22" fmla="*/ 1 w 48"/>
                  <a:gd name="T23" fmla="*/ 0 h 26"/>
                  <a:gd name="T24" fmla="*/ 1 w 48"/>
                  <a:gd name="T25" fmla="*/ 0 h 26"/>
                  <a:gd name="T26" fmla="*/ 1 w 48"/>
                  <a:gd name="T27" fmla="*/ 0 h 26"/>
                  <a:gd name="T28" fmla="*/ 1 w 48"/>
                  <a:gd name="T29" fmla="*/ 0 h 26"/>
                  <a:gd name="T30" fmla="*/ 1 w 48"/>
                  <a:gd name="T31" fmla="*/ 0 h 26"/>
                  <a:gd name="T32" fmla="*/ 1 w 48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26"/>
                  <a:gd name="T53" fmla="*/ 48 w 48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26">
                    <a:moveTo>
                      <a:pt x="47" y="7"/>
                    </a:moveTo>
                    <a:lnTo>
                      <a:pt x="48" y="12"/>
                    </a:lnTo>
                    <a:lnTo>
                      <a:pt x="47" y="18"/>
                    </a:lnTo>
                    <a:lnTo>
                      <a:pt x="42" y="21"/>
                    </a:lnTo>
                    <a:lnTo>
                      <a:pt x="33" y="25"/>
                    </a:lnTo>
                    <a:lnTo>
                      <a:pt x="24" y="26"/>
                    </a:lnTo>
                    <a:lnTo>
                      <a:pt x="14" y="25"/>
                    </a:lnTo>
                    <a:lnTo>
                      <a:pt x="7" y="22"/>
                    </a:lnTo>
                    <a:lnTo>
                      <a:pt x="1" y="19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7" y="4"/>
                    </a:lnTo>
                    <a:lnTo>
                      <a:pt x="15" y="2"/>
                    </a:lnTo>
                    <a:lnTo>
                      <a:pt x="24" y="0"/>
                    </a:lnTo>
                    <a:lnTo>
                      <a:pt x="33" y="0"/>
                    </a:lnTo>
                    <a:lnTo>
                      <a:pt x="42" y="4"/>
                    </a:lnTo>
                    <a:lnTo>
                      <a:pt x="47" y="7"/>
                    </a:lnTo>
                    <a:close/>
                  </a:path>
                </a:pathLst>
              </a:custGeom>
              <a:solidFill>
                <a:srgbClr val="D89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7" name="Freeform 164"/>
              <p:cNvSpPr/>
              <p:nvPr/>
            </p:nvSpPr>
            <p:spPr bwMode="auto">
              <a:xfrm>
                <a:off x="4113" y="1991"/>
                <a:ext cx="22" cy="11"/>
              </a:xfrm>
              <a:custGeom>
                <a:avLst/>
                <a:gdLst>
                  <a:gd name="T0" fmla="*/ 1 w 43"/>
                  <a:gd name="T1" fmla="*/ 0 h 23"/>
                  <a:gd name="T2" fmla="*/ 1 w 43"/>
                  <a:gd name="T3" fmla="*/ 0 h 23"/>
                  <a:gd name="T4" fmla="*/ 1 w 43"/>
                  <a:gd name="T5" fmla="*/ 0 h 23"/>
                  <a:gd name="T6" fmla="*/ 1 w 43"/>
                  <a:gd name="T7" fmla="*/ 0 h 23"/>
                  <a:gd name="T8" fmla="*/ 1 w 43"/>
                  <a:gd name="T9" fmla="*/ 0 h 23"/>
                  <a:gd name="T10" fmla="*/ 1 w 43"/>
                  <a:gd name="T11" fmla="*/ 0 h 23"/>
                  <a:gd name="T12" fmla="*/ 1 w 43"/>
                  <a:gd name="T13" fmla="*/ 0 h 23"/>
                  <a:gd name="T14" fmla="*/ 1 w 43"/>
                  <a:gd name="T15" fmla="*/ 0 h 23"/>
                  <a:gd name="T16" fmla="*/ 1 w 43"/>
                  <a:gd name="T17" fmla="*/ 0 h 23"/>
                  <a:gd name="T18" fmla="*/ 0 w 43"/>
                  <a:gd name="T19" fmla="*/ 0 h 23"/>
                  <a:gd name="T20" fmla="*/ 1 w 43"/>
                  <a:gd name="T21" fmla="*/ 0 h 23"/>
                  <a:gd name="T22" fmla="*/ 1 w 43"/>
                  <a:gd name="T23" fmla="*/ 0 h 23"/>
                  <a:gd name="T24" fmla="*/ 1 w 43"/>
                  <a:gd name="T25" fmla="*/ 0 h 23"/>
                  <a:gd name="T26" fmla="*/ 1 w 43"/>
                  <a:gd name="T27" fmla="*/ 0 h 23"/>
                  <a:gd name="T28" fmla="*/ 1 w 43"/>
                  <a:gd name="T29" fmla="*/ 0 h 23"/>
                  <a:gd name="T30" fmla="*/ 1 w 43"/>
                  <a:gd name="T31" fmla="*/ 0 h 23"/>
                  <a:gd name="T32" fmla="*/ 1 w 43"/>
                  <a:gd name="T33" fmla="*/ 0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23"/>
                  <a:gd name="T53" fmla="*/ 43 w 43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23">
                    <a:moveTo>
                      <a:pt x="42" y="7"/>
                    </a:moveTo>
                    <a:lnTo>
                      <a:pt x="43" y="12"/>
                    </a:lnTo>
                    <a:lnTo>
                      <a:pt x="41" y="17"/>
                    </a:lnTo>
                    <a:lnTo>
                      <a:pt x="36" y="20"/>
                    </a:lnTo>
                    <a:lnTo>
                      <a:pt x="29" y="22"/>
                    </a:lnTo>
                    <a:lnTo>
                      <a:pt x="20" y="23"/>
                    </a:lnTo>
                    <a:lnTo>
                      <a:pt x="12" y="22"/>
                    </a:lnTo>
                    <a:lnTo>
                      <a:pt x="5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7"/>
                    </a:lnTo>
                    <a:lnTo>
                      <a:pt x="6" y="4"/>
                    </a:lnTo>
                    <a:lnTo>
                      <a:pt x="13" y="2"/>
                    </a:lnTo>
                    <a:lnTo>
                      <a:pt x="23" y="0"/>
                    </a:lnTo>
                    <a:lnTo>
                      <a:pt x="31" y="2"/>
                    </a:lnTo>
                    <a:lnTo>
                      <a:pt x="38" y="4"/>
                    </a:lnTo>
                    <a:lnTo>
                      <a:pt x="42" y="7"/>
                    </a:lnTo>
                    <a:close/>
                  </a:path>
                </a:pathLst>
              </a:custGeom>
              <a:solidFill>
                <a:srgbClr val="DD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" name="Freeform 165"/>
              <p:cNvSpPr/>
              <p:nvPr/>
            </p:nvSpPr>
            <p:spPr bwMode="auto">
              <a:xfrm>
                <a:off x="4114" y="1991"/>
                <a:ext cx="20" cy="10"/>
              </a:xfrm>
              <a:custGeom>
                <a:avLst/>
                <a:gdLst>
                  <a:gd name="T0" fmla="*/ 1 w 39"/>
                  <a:gd name="T1" fmla="*/ 0 h 21"/>
                  <a:gd name="T2" fmla="*/ 1 w 39"/>
                  <a:gd name="T3" fmla="*/ 0 h 21"/>
                  <a:gd name="T4" fmla="*/ 1 w 39"/>
                  <a:gd name="T5" fmla="*/ 0 h 21"/>
                  <a:gd name="T6" fmla="*/ 1 w 39"/>
                  <a:gd name="T7" fmla="*/ 0 h 21"/>
                  <a:gd name="T8" fmla="*/ 1 w 39"/>
                  <a:gd name="T9" fmla="*/ 0 h 21"/>
                  <a:gd name="T10" fmla="*/ 1 w 39"/>
                  <a:gd name="T11" fmla="*/ 0 h 21"/>
                  <a:gd name="T12" fmla="*/ 1 w 39"/>
                  <a:gd name="T13" fmla="*/ 0 h 21"/>
                  <a:gd name="T14" fmla="*/ 1 w 39"/>
                  <a:gd name="T15" fmla="*/ 0 h 21"/>
                  <a:gd name="T16" fmla="*/ 1 w 39"/>
                  <a:gd name="T17" fmla="*/ 0 h 21"/>
                  <a:gd name="T18" fmla="*/ 0 w 39"/>
                  <a:gd name="T19" fmla="*/ 0 h 21"/>
                  <a:gd name="T20" fmla="*/ 1 w 39"/>
                  <a:gd name="T21" fmla="*/ 0 h 21"/>
                  <a:gd name="T22" fmla="*/ 1 w 39"/>
                  <a:gd name="T23" fmla="*/ 0 h 21"/>
                  <a:gd name="T24" fmla="*/ 1 w 39"/>
                  <a:gd name="T25" fmla="*/ 0 h 21"/>
                  <a:gd name="T26" fmla="*/ 1 w 39"/>
                  <a:gd name="T27" fmla="*/ 0 h 21"/>
                  <a:gd name="T28" fmla="*/ 1 w 39"/>
                  <a:gd name="T29" fmla="*/ 0 h 21"/>
                  <a:gd name="T30" fmla="*/ 1 w 39"/>
                  <a:gd name="T31" fmla="*/ 0 h 21"/>
                  <a:gd name="T32" fmla="*/ 1 w 39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21"/>
                  <a:gd name="T53" fmla="*/ 39 w 39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21">
                    <a:moveTo>
                      <a:pt x="37" y="6"/>
                    </a:moveTo>
                    <a:lnTo>
                      <a:pt x="39" y="11"/>
                    </a:lnTo>
                    <a:lnTo>
                      <a:pt x="37" y="14"/>
                    </a:lnTo>
                    <a:lnTo>
                      <a:pt x="33" y="18"/>
                    </a:lnTo>
                    <a:lnTo>
                      <a:pt x="26" y="20"/>
                    </a:lnTo>
                    <a:lnTo>
                      <a:pt x="18" y="21"/>
                    </a:lnTo>
                    <a:lnTo>
                      <a:pt x="11" y="20"/>
                    </a:lnTo>
                    <a:lnTo>
                      <a:pt x="6" y="19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6" y="4"/>
                    </a:lnTo>
                    <a:lnTo>
                      <a:pt x="13" y="2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3" y="3"/>
                    </a:lnTo>
                    <a:lnTo>
                      <a:pt x="37" y="6"/>
                    </a:lnTo>
                    <a:close/>
                  </a:path>
                </a:pathLst>
              </a:custGeom>
              <a:solidFill>
                <a:srgbClr val="E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" name="Freeform 166"/>
              <p:cNvSpPr/>
              <p:nvPr/>
            </p:nvSpPr>
            <p:spPr bwMode="auto">
              <a:xfrm>
                <a:off x="4116" y="1991"/>
                <a:ext cx="17" cy="9"/>
              </a:xfrm>
              <a:custGeom>
                <a:avLst/>
                <a:gdLst>
                  <a:gd name="T0" fmla="*/ 1 w 34"/>
                  <a:gd name="T1" fmla="*/ 1 h 17"/>
                  <a:gd name="T2" fmla="*/ 1 w 34"/>
                  <a:gd name="T3" fmla="*/ 1 h 17"/>
                  <a:gd name="T4" fmla="*/ 1 w 34"/>
                  <a:gd name="T5" fmla="*/ 1 h 17"/>
                  <a:gd name="T6" fmla="*/ 1 w 34"/>
                  <a:gd name="T7" fmla="*/ 1 h 17"/>
                  <a:gd name="T8" fmla="*/ 1 w 34"/>
                  <a:gd name="T9" fmla="*/ 1 h 17"/>
                  <a:gd name="T10" fmla="*/ 1 w 34"/>
                  <a:gd name="T11" fmla="*/ 1 h 17"/>
                  <a:gd name="T12" fmla="*/ 1 w 34"/>
                  <a:gd name="T13" fmla="*/ 1 h 17"/>
                  <a:gd name="T14" fmla="*/ 1 w 34"/>
                  <a:gd name="T15" fmla="*/ 1 h 17"/>
                  <a:gd name="T16" fmla="*/ 1 w 34"/>
                  <a:gd name="T17" fmla="*/ 1 h 17"/>
                  <a:gd name="T18" fmla="*/ 0 w 34"/>
                  <a:gd name="T19" fmla="*/ 1 h 17"/>
                  <a:gd name="T20" fmla="*/ 1 w 34"/>
                  <a:gd name="T21" fmla="*/ 1 h 17"/>
                  <a:gd name="T22" fmla="*/ 1 w 34"/>
                  <a:gd name="T23" fmla="*/ 1 h 17"/>
                  <a:gd name="T24" fmla="*/ 1 w 34"/>
                  <a:gd name="T25" fmla="*/ 0 h 17"/>
                  <a:gd name="T26" fmla="*/ 1 w 34"/>
                  <a:gd name="T27" fmla="*/ 0 h 17"/>
                  <a:gd name="T28" fmla="*/ 1 w 34"/>
                  <a:gd name="T29" fmla="*/ 0 h 17"/>
                  <a:gd name="T30" fmla="*/ 1 w 34"/>
                  <a:gd name="T31" fmla="*/ 1 h 17"/>
                  <a:gd name="T32" fmla="*/ 1 w 34"/>
                  <a:gd name="T33" fmla="*/ 1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17"/>
                  <a:gd name="T53" fmla="*/ 34 w 34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17">
                    <a:moveTo>
                      <a:pt x="33" y="4"/>
                    </a:moveTo>
                    <a:lnTo>
                      <a:pt x="34" y="8"/>
                    </a:lnTo>
                    <a:lnTo>
                      <a:pt x="33" y="11"/>
                    </a:lnTo>
                    <a:lnTo>
                      <a:pt x="29" y="13"/>
                    </a:lnTo>
                    <a:lnTo>
                      <a:pt x="23" y="16"/>
                    </a:lnTo>
                    <a:lnTo>
                      <a:pt x="18" y="17"/>
                    </a:lnTo>
                    <a:lnTo>
                      <a:pt x="11" y="16"/>
                    </a:lnTo>
                    <a:lnTo>
                      <a:pt x="5" y="15"/>
                    </a:lnTo>
                    <a:lnTo>
                      <a:pt x="2" y="11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29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5A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0" name="Freeform 167"/>
              <p:cNvSpPr/>
              <p:nvPr/>
            </p:nvSpPr>
            <p:spPr bwMode="auto">
              <a:xfrm>
                <a:off x="4119" y="1991"/>
                <a:ext cx="13" cy="8"/>
              </a:xfrm>
              <a:custGeom>
                <a:avLst/>
                <a:gdLst>
                  <a:gd name="T0" fmla="*/ 0 w 28"/>
                  <a:gd name="T1" fmla="*/ 1 h 15"/>
                  <a:gd name="T2" fmla="*/ 0 w 28"/>
                  <a:gd name="T3" fmla="*/ 1 h 15"/>
                  <a:gd name="T4" fmla="*/ 0 w 28"/>
                  <a:gd name="T5" fmla="*/ 1 h 15"/>
                  <a:gd name="T6" fmla="*/ 0 w 28"/>
                  <a:gd name="T7" fmla="*/ 1 h 15"/>
                  <a:gd name="T8" fmla="*/ 0 w 28"/>
                  <a:gd name="T9" fmla="*/ 1 h 15"/>
                  <a:gd name="T10" fmla="*/ 0 w 28"/>
                  <a:gd name="T11" fmla="*/ 1 h 15"/>
                  <a:gd name="T12" fmla="*/ 0 w 28"/>
                  <a:gd name="T13" fmla="*/ 1 h 15"/>
                  <a:gd name="T14" fmla="*/ 0 w 28"/>
                  <a:gd name="T15" fmla="*/ 1 h 15"/>
                  <a:gd name="T16" fmla="*/ 0 w 28"/>
                  <a:gd name="T17" fmla="*/ 1 h 15"/>
                  <a:gd name="T18" fmla="*/ 0 w 28"/>
                  <a:gd name="T19" fmla="*/ 1 h 15"/>
                  <a:gd name="T20" fmla="*/ 0 w 28"/>
                  <a:gd name="T21" fmla="*/ 1 h 15"/>
                  <a:gd name="T22" fmla="*/ 0 w 28"/>
                  <a:gd name="T23" fmla="*/ 1 h 15"/>
                  <a:gd name="T24" fmla="*/ 0 w 28"/>
                  <a:gd name="T25" fmla="*/ 1 h 15"/>
                  <a:gd name="T26" fmla="*/ 0 w 28"/>
                  <a:gd name="T27" fmla="*/ 0 h 15"/>
                  <a:gd name="T28" fmla="*/ 0 w 28"/>
                  <a:gd name="T29" fmla="*/ 1 h 15"/>
                  <a:gd name="T30" fmla="*/ 0 w 28"/>
                  <a:gd name="T31" fmla="*/ 1 h 15"/>
                  <a:gd name="T32" fmla="*/ 0 w 28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15"/>
                  <a:gd name="T53" fmla="*/ 28 w 28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15">
                    <a:moveTo>
                      <a:pt x="27" y="4"/>
                    </a:moveTo>
                    <a:lnTo>
                      <a:pt x="28" y="6"/>
                    </a:lnTo>
                    <a:lnTo>
                      <a:pt x="27" y="10"/>
                    </a:lnTo>
                    <a:lnTo>
                      <a:pt x="23" y="12"/>
                    </a:lnTo>
                    <a:lnTo>
                      <a:pt x="18" y="13"/>
                    </a:lnTo>
                    <a:lnTo>
                      <a:pt x="13" y="15"/>
                    </a:lnTo>
                    <a:lnTo>
                      <a:pt x="8" y="13"/>
                    </a:lnTo>
                    <a:lnTo>
                      <a:pt x="3" y="12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8" y="1"/>
                    </a:lnTo>
                    <a:lnTo>
                      <a:pt x="14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7" y="4"/>
                    </a:lnTo>
                    <a:close/>
                  </a:path>
                </a:pathLst>
              </a:custGeom>
              <a:solidFill>
                <a:srgbClr val="EA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1" name="Freeform 168"/>
              <p:cNvSpPr/>
              <p:nvPr/>
            </p:nvSpPr>
            <p:spPr bwMode="auto">
              <a:xfrm>
                <a:off x="4157" y="1955"/>
                <a:ext cx="34" cy="17"/>
              </a:xfrm>
              <a:custGeom>
                <a:avLst/>
                <a:gdLst>
                  <a:gd name="T0" fmla="*/ 1 w 67"/>
                  <a:gd name="T1" fmla="*/ 0 h 35"/>
                  <a:gd name="T2" fmla="*/ 1 w 67"/>
                  <a:gd name="T3" fmla="*/ 0 h 35"/>
                  <a:gd name="T4" fmla="*/ 1 w 67"/>
                  <a:gd name="T5" fmla="*/ 0 h 35"/>
                  <a:gd name="T6" fmla="*/ 1 w 67"/>
                  <a:gd name="T7" fmla="*/ 0 h 35"/>
                  <a:gd name="T8" fmla="*/ 1 w 67"/>
                  <a:gd name="T9" fmla="*/ 0 h 35"/>
                  <a:gd name="T10" fmla="*/ 1 w 67"/>
                  <a:gd name="T11" fmla="*/ 0 h 35"/>
                  <a:gd name="T12" fmla="*/ 1 w 67"/>
                  <a:gd name="T13" fmla="*/ 0 h 35"/>
                  <a:gd name="T14" fmla="*/ 1 w 67"/>
                  <a:gd name="T15" fmla="*/ 0 h 35"/>
                  <a:gd name="T16" fmla="*/ 1 w 67"/>
                  <a:gd name="T17" fmla="*/ 0 h 35"/>
                  <a:gd name="T18" fmla="*/ 1 w 67"/>
                  <a:gd name="T19" fmla="*/ 0 h 35"/>
                  <a:gd name="T20" fmla="*/ 1 w 67"/>
                  <a:gd name="T21" fmla="*/ 0 h 35"/>
                  <a:gd name="T22" fmla="*/ 1 w 67"/>
                  <a:gd name="T23" fmla="*/ 0 h 35"/>
                  <a:gd name="T24" fmla="*/ 1 w 67"/>
                  <a:gd name="T25" fmla="*/ 0 h 35"/>
                  <a:gd name="T26" fmla="*/ 0 w 67"/>
                  <a:gd name="T27" fmla="*/ 0 h 35"/>
                  <a:gd name="T28" fmla="*/ 1 w 67"/>
                  <a:gd name="T29" fmla="*/ 0 h 35"/>
                  <a:gd name="T30" fmla="*/ 1 w 67"/>
                  <a:gd name="T31" fmla="*/ 0 h 35"/>
                  <a:gd name="T32" fmla="*/ 1 w 67"/>
                  <a:gd name="T33" fmla="*/ 0 h 35"/>
                  <a:gd name="T34" fmla="*/ 1 w 67"/>
                  <a:gd name="T35" fmla="*/ 0 h 35"/>
                  <a:gd name="T36" fmla="*/ 1 w 67"/>
                  <a:gd name="T37" fmla="*/ 0 h 35"/>
                  <a:gd name="T38" fmla="*/ 1 w 67"/>
                  <a:gd name="T39" fmla="*/ 0 h 35"/>
                  <a:gd name="T40" fmla="*/ 1 w 67"/>
                  <a:gd name="T41" fmla="*/ 0 h 35"/>
                  <a:gd name="T42" fmla="*/ 1 w 67"/>
                  <a:gd name="T43" fmla="*/ 0 h 35"/>
                  <a:gd name="T44" fmla="*/ 1 w 67"/>
                  <a:gd name="T45" fmla="*/ 0 h 35"/>
                  <a:gd name="T46" fmla="*/ 1 w 67"/>
                  <a:gd name="T47" fmla="*/ 0 h 35"/>
                  <a:gd name="T48" fmla="*/ 1 w 67"/>
                  <a:gd name="T49" fmla="*/ 0 h 3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7"/>
                  <a:gd name="T76" fmla="*/ 0 h 35"/>
                  <a:gd name="T77" fmla="*/ 67 w 67"/>
                  <a:gd name="T78" fmla="*/ 35 h 3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7" h="35">
                    <a:moveTo>
                      <a:pt x="65" y="9"/>
                    </a:moveTo>
                    <a:lnTo>
                      <a:pt x="67" y="16"/>
                    </a:lnTo>
                    <a:lnTo>
                      <a:pt x="65" y="23"/>
                    </a:lnTo>
                    <a:lnTo>
                      <a:pt x="58" y="29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4" y="35"/>
                    </a:lnTo>
                    <a:lnTo>
                      <a:pt x="27" y="35"/>
                    </a:lnTo>
                    <a:lnTo>
                      <a:pt x="21" y="33"/>
                    </a:lnTo>
                    <a:lnTo>
                      <a:pt x="15" y="32"/>
                    </a:lnTo>
                    <a:lnTo>
                      <a:pt x="9" y="30"/>
                    </a:lnTo>
                    <a:lnTo>
                      <a:pt x="6" y="28"/>
                    </a:lnTo>
                    <a:lnTo>
                      <a:pt x="3" y="24"/>
                    </a:lnTo>
                    <a:lnTo>
                      <a:pt x="0" y="17"/>
                    </a:lnTo>
                    <a:lnTo>
                      <a:pt x="4" y="12"/>
                    </a:lnTo>
                    <a:lnTo>
                      <a:pt x="11" y="6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47" y="1"/>
                    </a:lnTo>
                    <a:lnTo>
                      <a:pt x="53" y="2"/>
                    </a:lnTo>
                    <a:lnTo>
                      <a:pt x="58" y="5"/>
                    </a:lnTo>
                    <a:lnTo>
                      <a:pt x="61" y="7"/>
                    </a:lnTo>
                    <a:lnTo>
                      <a:pt x="65" y="9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2" name="Freeform 169"/>
              <p:cNvSpPr/>
              <p:nvPr/>
            </p:nvSpPr>
            <p:spPr bwMode="auto">
              <a:xfrm>
                <a:off x="4159" y="1955"/>
                <a:ext cx="31" cy="16"/>
              </a:xfrm>
              <a:custGeom>
                <a:avLst/>
                <a:gdLst>
                  <a:gd name="T0" fmla="*/ 1 w 62"/>
                  <a:gd name="T1" fmla="*/ 1 h 32"/>
                  <a:gd name="T2" fmla="*/ 1 w 62"/>
                  <a:gd name="T3" fmla="*/ 1 h 32"/>
                  <a:gd name="T4" fmla="*/ 1 w 62"/>
                  <a:gd name="T5" fmla="*/ 1 h 32"/>
                  <a:gd name="T6" fmla="*/ 1 w 62"/>
                  <a:gd name="T7" fmla="*/ 1 h 32"/>
                  <a:gd name="T8" fmla="*/ 1 w 62"/>
                  <a:gd name="T9" fmla="*/ 1 h 32"/>
                  <a:gd name="T10" fmla="*/ 1 w 62"/>
                  <a:gd name="T11" fmla="*/ 1 h 32"/>
                  <a:gd name="T12" fmla="*/ 1 w 62"/>
                  <a:gd name="T13" fmla="*/ 1 h 32"/>
                  <a:gd name="T14" fmla="*/ 1 w 62"/>
                  <a:gd name="T15" fmla="*/ 1 h 32"/>
                  <a:gd name="T16" fmla="*/ 1 w 62"/>
                  <a:gd name="T17" fmla="*/ 1 h 32"/>
                  <a:gd name="T18" fmla="*/ 1 w 62"/>
                  <a:gd name="T19" fmla="*/ 1 h 32"/>
                  <a:gd name="T20" fmla="*/ 1 w 62"/>
                  <a:gd name="T21" fmla="*/ 1 h 32"/>
                  <a:gd name="T22" fmla="*/ 1 w 62"/>
                  <a:gd name="T23" fmla="*/ 1 h 32"/>
                  <a:gd name="T24" fmla="*/ 1 w 62"/>
                  <a:gd name="T25" fmla="*/ 1 h 32"/>
                  <a:gd name="T26" fmla="*/ 0 w 62"/>
                  <a:gd name="T27" fmla="*/ 1 h 32"/>
                  <a:gd name="T28" fmla="*/ 1 w 62"/>
                  <a:gd name="T29" fmla="*/ 1 h 32"/>
                  <a:gd name="T30" fmla="*/ 1 w 62"/>
                  <a:gd name="T31" fmla="*/ 1 h 32"/>
                  <a:gd name="T32" fmla="*/ 1 w 62"/>
                  <a:gd name="T33" fmla="*/ 1 h 32"/>
                  <a:gd name="T34" fmla="*/ 1 w 62"/>
                  <a:gd name="T35" fmla="*/ 0 h 32"/>
                  <a:gd name="T36" fmla="*/ 1 w 62"/>
                  <a:gd name="T37" fmla="*/ 0 h 32"/>
                  <a:gd name="T38" fmla="*/ 1 w 62"/>
                  <a:gd name="T39" fmla="*/ 0 h 32"/>
                  <a:gd name="T40" fmla="*/ 1 w 62"/>
                  <a:gd name="T41" fmla="*/ 1 h 32"/>
                  <a:gd name="T42" fmla="*/ 1 w 62"/>
                  <a:gd name="T43" fmla="*/ 1 h 32"/>
                  <a:gd name="T44" fmla="*/ 1 w 62"/>
                  <a:gd name="T45" fmla="*/ 1 h 32"/>
                  <a:gd name="T46" fmla="*/ 1 w 62"/>
                  <a:gd name="T47" fmla="*/ 1 h 32"/>
                  <a:gd name="T48" fmla="*/ 1 w 62"/>
                  <a:gd name="T49" fmla="*/ 1 h 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2"/>
                  <a:gd name="T76" fmla="*/ 0 h 32"/>
                  <a:gd name="T77" fmla="*/ 62 w 62"/>
                  <a:gd name="T78" fmla="*/ 32 h 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2" h="32">
                    <a:moveTo>
                      <a:pt x="60" y="9"/>
                    </a:moveTo>
                    <a:lnTo>
                      <a:pt x="62" y="15"/>
                    </a:lnTo>
                    <a:lnTo>
                      <a:pt x="60" y="22"/>
                    </a:lnTo>
                    <a:lnTo>
                      <a:pt x="53" y="28"/>
                    </a:lnTo>
                    <a:lnTo>
                      <a:pt x="42" y="31"/>
                    </a:lnTo>
                    <a:lnTo>
                      <a:pt x="37" y="32"/>
                    </a:lnTo>
                    <a:lnTo>
                      <a:pt x="30" y="32"/>
                    </a:lnTo>
                    <a:lnTo>
                      <a:pt x="24" y="32"/>
                    </a:lnTo>
                    <a:lnTo>
                      <a:pt x="18" y="31"/>
                    </a:lnTo>
                    <a:lnTo>
                      <a:pt x="13" y="30"/>
                    </a:lnTo>
                    <a:lnTo>
                      <a:pt x="9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0" y="17"/>
                    </a:lnTo>
                    <a:lnTo>
                      <a:pt x="2" y="10"/>
                    </a:lnTo>
                    <a:lnTo>
                      <a:pt x="9" y="6"/>
                    </a:lnTo>
                    <a:lnTo>
                      <a:pt x="19" y="1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43" y="1"/>
                    </a:lnTo>
                    <a:lnTo>
                      <a:pt x="48" y="2"/>
                    </a:lnTo>
                    <a:lnTo>
                      <a:pt x="53" y="5"/>
                    </a:lnTo>
                    <a:lnTo>
                      <a:pt x="57" y="7"/>
                    </a:lnTo>
                    <a:lnTo>
                      <a:pt x="60" y="9"/>
                    </a:lnTo>
                    <a:close/>
                  </a:path>
                </a:pathLst>
              </a:custGeom>
              <a:solidFill>
                <a:srgbClr val="BC7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3" name="Freeform 170"/>
              <p:cNvSpPr/>
              <p:nvPr/>
            </p:nvSpPr>
            <p:spPr bwMode="auto">
              <a:xfrm>
                <a:off x="4161" y="1956"/>
                <a:ext cx="28" cy="14"/>
              </a:xfrm>
              <a:custGeom>
                <a:avLst/>
                <a:gdLst>
                  <a:gd name="T0" fmla="*/ 0 w 58"/>
                  <a:gd name="T1" fmla="*/ 0 h 29"/>
                  <a:gd name="T2" fmla="*/ 0 w 58"/>
                  <a:gd name="T3" fmla="*/ 0 h 29"/>
                  <a:gd name="T4" fmla="*/ 0 w 58"/>
                  <a:gd name="T5" fmla="*/ 0 h 29"/>
                  <a:gd name="T6" fmla="*/ 0 w 58"/>
                  <a:gd name="T7" fmla="*/ 0 h 29"/>
                  <a:gd name="T8" fmla="*/ 0 w 58"/>
                  <a:gd name="T9" fmla="*/ 0 h 29"/>
                  <a:gd name="T10" fmla="*/ 0 w 58"/>
                  <a:gd name="T11" fmla="*/ 0 h 29"/>
                  <a:gd name="T12" fmla="*/ 0 w 58"/>
                  <a:gd name="T13" fmla="*/ 0 h 29"/>
                  <a:gd name="T14" fmla="*/ 0 w 58"/>
                  <a:gd name="T15" fmla="*/ 0 h 29"/>
                  <a:gd name="T16" fmla="*/ 0 w 58"/>
                  <a:gd name="T17" fmla="*/ 0 h 29"/>
                  <a:gd name="T18" fmla="*/ 0 w 58"/>
                  <a:gd name="T19" fmla="*/ 0 h 29"/>
                  <a:gd name="T20" fmla="*/ 0 w 58"/>
                  <a:gd name="T21" fmla="*/ 0 h 29"/>
                  <a:gd name="T22" fmla="*/ 0 w 58"/>
                  <a:gd name="T23" fmla="*/ 0 h 29"/>
                  <a:gd name="T24" fmla="*/ 0 w 58"/>
                  <a:gd name="T25" fmla="*/ 0 h 29"/>
                  <a:gd name="T26" fmla="*/ 0 w 58"/>
                  <a:gd name="T27" fmla="*/ 0 h 29"/>
                  <a:gd name="T28" fmla="*/ 0 w 58"/>
                  <a:gd name="T29" fmla="*/ 0 h 29"/>
                  <a:gd name="T30" fmla="*/ 0 w 58"/>
                  <a:gd name="T31" fmla="*/ 0 h 29"/>
                  <a:gd name="T32" fmla="*/ 0 w 58"/>
                  <a:gd name="T33" fmla="*/ 0 h 29"/>
                  <a:gd name="T34" fmla="*/ 0 w 58"/>
                  <a:gd name="T35" fmla="*/ 0 h 29"/>
                  <a:gd name="T36" fmla="*/ 0 w 58"/>
                  <a:gd name="T37" fmla="*/ 0 h 29"/>
                  <a:gd name="T38" fmla="*/ 0 w 58"/>
                  <a:gd name="T39" fmla="*/ 0 h 29"/>
                  <a:gd name="T40" fmla="*/ 0 w 58"/>
                  <a:gd name="T41" fmla="*/ 0 h 29"/>
                  <a:gd name="T42" fmla="*/ 0 w 58"/>
                  <a:gd name="T43" fmla="*/ 0 h 29"/>
                  <a:gd name="T44" fmla="*/ 0 w 58"/>
                  <a:gd name="T45" fmla="*/ 0 h 29"/>
                  <a:gd name="T46" fmla="*/ 0 w 58"/>
                  <a:gd name="T47" fmla="*/ 0 h 29"/>
                  <a:gd name="T48" fmla="*/ 0 w 58"/>
                  <a:gd name="T49" fmla="*/ 0 h 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8"/>
                  <a:gd name="T76" fmla="*/ 0 h 29"/>
                  <a:gd name="T77" fmla="*/ 58 w 58"/>
                  <a:gd name="T78" fmla="*/ 29 h 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8" h="29">
                    <a:moveTo>
                      <a:pt x="55" y="8"/>
                    </a:moveTo>
                    <a:lnTo>
                      <a:pt x="58" y="14"/>
                    </a:lnTo>
                    <a:lnTo>
                      <a:pt x="57" y="20"/>
                    </a:lnTo>
                    <a:lnTo>
                      <a:pt x="50" y="24"/>
                    </a:lnTo>
                    <a:lnTo>
                      <a:pt x="39" y="28"/>
                    </a:lnTo>
                    <a:lnTo>
                      <a:pt x="34" y="29"/>
                    </a:lnTo>
                    <a:lnTo>
                      <a:pt x="28" y="29"/>
                    </a:lnTo>
                    <a:lnTo>
                      <a:pt x="22" y="29"/>
                    </a:lnTo>
                    <a:lnTo>
                      <a:pt x="17" y="29"/>
                    </a:lnTo>
                    <a:lnTo>
                      <a:pt x="12" y="28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1" y="21"/>
                    </a:lnTo>
                    <a:lnTo>
                      <a:pt x="0" y="15"/>
                    </a:lnTo>
                    <a:lnTo>
                      <a:pt x="2" y="9"/>
                    </a:lnTo>
                    <a:lnTo>
                      <a:pt x="9" y="5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5" y="1"/>
                    </a:lnTo>
                    <a:lnTo>
                      <a:pt x="50" y="4"/>
                    </a:lnTo>
                    <a:lnTo>
                      <a:pt x="53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C17A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4" name="Freeform 171"/>
              <p:cNvSpPr/>
              <p:nvPr/>
            </p:nvSpPr>
            <p:spPr bwMode="auto">
              <a:xfrm>
                <a:off x="4162" y="1956"/>
                <a:ext cx="27" cy="13"/>
              </a:xfrm>
              <a:custGeom>
                <a:avLst/>
                <a:gdLst>
                  <a:gd name="T0" fmla="*/ 0 w 55"/>
                  <a:gd name="T1" fmla="*/ 0 h 28"/>
                  <a:gd name="T2" fmla="*/ 0 w 55"/>
                  <a:gd name="T3" fmla="*/ 0 h 28"/>
                  <a:gd name="T4" fmla="*/ 0 w 55"/>
                  <a:gd name="T5" fmla="*/ 0 h 28"/>
                  <a:gd name="T6" fmla="*/ 0 w 55"/>
                  <a:gd name="T7" fmla="*/ 0 h 28"/>
                  <a:gd name="T8" fmla="*/ 0 w 55"/>
                  <a:gd name="T9" fmla="*/ 0 h 28"/>
                  <a:gd name="T10" fmla="*/ 0 w 55"/>
                  <a:gd name="T11" fmla="*/ 0 h 28"/>
                  <a:gd name="T12" fmla="*/ 0 w 55"/>
                  <a:gd name="T13" fmla="*/ 0 h 28"/>
                  <a:gd name="T14" fmla="*/ 0 w 55"/>
                  <a:gd name="T15" fmla="*/ 0 h 28"/>
                  <a:gd name="T16" fmla="*/ 0 w 55"/>
                  <a:gd name="T17" fmla="*/ 0 h 28"/>
                  <a:gd name="T18" fmla="*/ 0 w 55"/>
                  <a:gd name="T19" fmla="*/ 0 h 28"/>
                  <a:gd name="T20" fmla="*/ 0 w 55"/>
                  <a:gd name="T21" fmla="*/ 0 h 28"/>
                  <a:gd name="T22" fmla="*/ 0 w 55"/>
                  <a:gd name="T23" fmla="*/ 0 h 28"/>
                  <a:gd name="T24" fmla="*/ 0 w 55"/>
                  <a:gd name="T25" fmla="*/ 0 h 28"/>
                  <a:gd name="T26" fmla="*/ 0 w 55"/>
                  <a:gd name="T27" fmla="*/ 0 h 28"/>
                  <a:gd name="T28" fmla="*/ 0 w 55"/>
                  <a:gd name="T29" fmla="*/ 0 h 28"/>
                  <a:gd name="T30" fmla="*/ 0 w 55"/>
                  <a:gd name="T31" fmla="*/ 0 h 28"/>
                  <a:gd name="T32" fmla="*/ 0 w 55"/>
                  <a:gd name="T33" fmla="*/ 0 h 28"/>
                  <a:gd name="T34" fmla="*/ 0 w 55"/>
                  <a:gd name="T35" fmla="*/ 0 h 28"/>
                  <a:gd name="T36" fmla="*/ 0 w 55"/>
                  <a:gd name="T37" fmla="*/ 0 h 28"/>
                  <a:gd name="T38" fmla="*/ 0 w 55"/>
                  <a:gd name="T39" fmla="*/ 0 h 28"/>
                  <a:gd name="T40" fmla="*/ 0 w 55"/>
                  <a:gd name="T41" fmla="*/ 0 h 28"/>
                  <a:gd name="T42" fmla="*/ 0 w 55"/>
                  <a:gd name="T43" fmla="*/ 0 h 28"/>
                  <a:gd name="T44" fmla="*/ 0 w 55"/>
                  <a:gd name="T45" fmla="*/ 0 h 28"/>
                  <a:gd name="T46" fmla="*/ 0 w 55"/>
                  <a:gd name="T47" fmla="*/ 0 h 28"/>
                  <a:gd name="T48" fmla="*/ 0 w 55"/>
                  <a:gd name="T49" fmla="*/ 0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5"/>
                  <a:gd name="T76" fmla="*/ 0 h 28"/>
                  <a:gd name="T77" fmla="*/ 55 w 55"/>
                  <a:gd name="T78" fmla="*/ 28 h 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5" h="28">
                    <a:moveTo>
                      <a:pt x="53" y="8"/>
                    </a:moveTo>
                    <a:lnTo>
                      <a:pt x="55" y="14"/>
                    </a:lnTo>
                    <a:lnTo>
                      <a:pt x="52" y="19"/>
                    </a:lnTo>
                    <a:lnTo>
                      <a:pt x="46" y="23"/>
                    </a:lnTo>
                    <a:lnTo>
                      <a:pt x="37" y="27"/>
                    </a:lnTo>
                    <a:lnTo>
                      <a:pt x="32" y="28"/>
                    </a:lnTo>
                    <a:lnTo>
                      <a:pt x="27" y="28"/>
                    </a:lnTo>
                    <a:lnTo>
                      <a:pt x="21" y="28"/>
                    </a:lnTo>
                    <a:lnTo>
                      <a:pt x="17" y="27"/>
                    </a:lnTo>
                    <a:lnTo>
                      <a:pt x="12" y="25"/>
                    </a:lnTo>
                    <a:lnTo>
                      <a:pt x="8" y="24"/>
                    </a:lnTo>
                    <a:lnTo>
                      <a:pt x="5" y="22"/>
                    </a:lnTo>
                    <a:lnTo>
                      <a:pt x="3" y="20"/>
                    </a:lnTo>
                    <a:lnTo>
                      <a:pt x="0" y="14"/>
                    </a:lnTo>
                    <a:lnTo>
                      <a:pt x="3" y="9"/>
                    </a:lnTo>
                    <a:lnTo>
                      <a:pt x="8" y="5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38" y="1"/>
                    </a:lnTo>
                    <a:lnTo>
                      <a:pt x="43" y="2"/>
                    </a:lnTo>
                    <a:lnTo>
                      <a:pt x="48" y="4"/>
                    </a:lnTo>
                    <a:lnTo>
                      <a:pt x="51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C4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5" name="Freeform 172"/>
              <p:cNvSpPr/>
              <p:nvPr/>
            </p:nvSpPr>
            <p:spPr bwMode="auto">
              <a:xfrm>
                <a:off x="4163" y="1956"/>
                <a:ext cx="26" cy="12"/>
              </a:xfrm>
              <a:custGeom>
                <a:avLst/>
                <a:gdLst>
                  <a:gd name="T0" fmla="*/ 1 w 51"/>
                  <a:gd name="T1" fmla="*/ 0 h 25"/>
                  <a:gd name="T2" fmla="*/ 1 w 51"/>
                  <a:gd name="T3" fmla="*/ 0 h 25"/>
                  <a:gd name="T4" fmla="*/ 1 w 51"/>
                  <a:gd name="T5" fmla="*/ 0 h 25"/>
                  <a:gd name="T6" fmla="*/ 1 w 51"/>
                  <a:gd name="T7" fmla="*/ 0 h 25"/>
                  <a:gd name="T8" fmla="*/ 1 w 51"/>
                  <a:gd name="T9" fmla="*/ 0 h 25"/>
                  <a:gd name="T10" fmla="*/ 1 w 51"/>
                  <a:gd name="T11" fmla="*/ 0 h 25"/>
                  <a:gd name="T12" fmla="*/ 1 w 51"/>
                  <a:gd name="T13" fmla="*/ 0 h 25"/>
                  <a:gd name="T14" fmla="*/ 1 w 51"/>
                  <a:gd name="T15" fmla="*/ 0 h 25"/>
                  <a:gd name="T16" fmla="*/ 1 w 51"/>
                  <a:gd name="T17" fmla="*/ 0 h 25"/>
                  <a:gd name="T18" fmla="*/ 0 w 51"/>
                  <a:gd name="T19" fmla="*/ 0 h 25"/>
                  <a:gd name="T20" fmla="*/ 1 w 51"/>
                  <a:gd name="T21" fmla="*/ 0 h 25"/>
                  <a:gd name="T22" fmla="*/ 1 w 51"/>
                  <a:gd name="T23" fmla="*/ 0 h 25"/>
                  <a:gd name="T24" fmla="*/ 1 w 51"/>
                  <a:gd name="T25" fmla="*/ 0 h 25"/>
                  <a:gd name="T26" fmla="*/ 1 w 51"/>
                  <a:gd name="T27" fmla="*/ 0 h 25"/>
                  <a:gd name="T28" fmla="*/ 1 w 51"/>
                  <a:gd name="T29" fmla="*/ 0 h 25"/>
                  <a:gd name="T30" fmla="*/ 1 w 51"/>
                  <a:gd name="T31" fmla="*/ 0 h 25"/>
                  <a:gd name="T32" fmla="*/ 1 w 51"/>
                  <a:gd name="T33" fmla="*/ 0 h 25"/>
                  <a:gd name="T34" fmla="*/ 1 w 51"/>
                  <a:gd name="T35" fmla="*/ 0 h 25"/>
                  <a:gd name="T36" fmla="*/ 1 w 51"/>
                  <a:gd name="T37" fmla="*/ 0 h 25"/>
                  <a:gd name="T38" fmla="*/ 1 w 51"/>
                  <a:gd name="T39" fmla="*/ 0 h 25"/>
                  <a:gd name="T40" fmla="*/ 1 w 51"/>
                  <a:gd name="T41" fmla="*/ 0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1"/>
                  <a:gd name="T64" fmla="*/ 0 h 25"/>
                  <a:gd name="T65" fmla="*/ 51 w 51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1" h="25">
                    <a:moveTo>
                      <a:pt x="49" y="7"/>
                    </a:moveTo>
                    <a:lnTo>
                      <a:pt x="51" y="13"/>
                    </a:lnTo>
                    <a:lnTo>
                      <a:pt x="48" y="17"/>
                    </a:lnTo>
                    <a:lnTo>
                      <a:pt x="42" y="22"/>
                    </a:lnTo>
                    <a:lnTo>
                      <a:pt x="33" y="24"/>
                    </a:lnTo>
                    <a:lnTo>
                      <a:pt x="24" y="25"/>
                    </a:lnTo>
                    <a:lnTo>
                      <a:pt x="14" y="25"/>
                    </a:lnTo>
                    <a:lnTo>
                      <a:pt x="7" y="23"/>
                    </a:lnTo>
                    <a:lnTo>
                      <a:pt x="1" y="19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7" y="5"/>
                    </a:lnTo>
                    <a:lnTo>
                      <a:pt x="15" y="1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9" y="1"/>
                    </a:lnTo>
                    <a:lnTo>
                      <a:pt x="42" y="4"/>
                    </a:lnTo>
                    <a:lnTo>
                      <a:pt x="46" y="5"/>
                    </a:lnTo>
                    <a:lnTo>
                      <a:pt x="49" y="7"/>
                    </a:lnTo>
                    <a:close/>
                  </a:path>
                </a:pathLst>
              </a:custGeom>
              <a:solidFill>
                <a:srgbClr val="C98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6" name="Freeform 173"/>
              <p:cNvSpPr/>
              <p:nvPr/>
            </p:nvSpPr>
            <p:spPr bwMode="auto">
              <a:xfrm>
                <a:off x="4165" y="1956"/>
                <a:ext cx="23" cy="12"/>
              </a:xfrm>
              <a:custGeom>
                <a:avLst/>
                <a:gdLst>
                  <a:gd name="T0" fmla="*/ 0 w 47"/>
                  <a:gd name="T1" fmla="*/ 1 h 24"/>
                  <a:gd name="T2" fmla="*/ 0 w 47"/>
                  <a:gd name="T3" fmla="*/ 1 h 24"/>
                  <a:gd name="T4" fmla="*/ 0 w 47"/>
                  <a:gd name="T5" fmla="*/ 1 h 24"/>
                  <a:gd name="T6" fmla="*/ 0 w 47"/>
                  <a:gd name="T7" fmla="*/ 1 h 24"/>
                  <a:gd name="T8" fmla="*/ 0 w 47"/>
                  <a:gd name="T9" fmla="*/ 1 h 24"/>
                  <a:gd name="T10" fmla="*/ 0 w 47"/>
                  <a:gd name="T11" fmla="*/ 1 h 24"/>
                  <a:gd name="T12" fmla="*/ 0 w 47"/>
                  <a:gd name="T13" fmla="*/ 1 h 24"/>
                  <a:gd name="T14" fmla="*/ 0 w 47"/>
                  <a:gd name="T15" fmla="*/ 1 h 24"/>
                  <a:gd name="T16" fmla="*/ 0 w 47"/>
                  <a:gd name="T17" fmla="*/ 1 h 24"/>
                  <a:gd name="T18" fmla="*/ 0 w 47"/>
                  <a:gd name="T19" fmla="*/ 1 h 24"/>
                  <a:gd name="T20" fmla="*/ 0 w 47"/>
                  <a:gd name="T21" fmla="*/ 1 h 24"/>
                  <a:gd name="T22" fmla="*/ 0 w 47"/>
                  <a:gd name="T23" fmla="*/ 1 h 24"/>
                  <a:gd name="T24" fmla="*/ 0 w 47"/>
                  <a:gd name="T25" fmla="*/ 1 h 24"/>
                  <a:gd name="T26" fmla="*/ 0 w 47"/>
                  <a:gd name="T27" fmla="*/ 0 h 24"/>
                  <a:gd name="T28" fmla="*/ 0 w 47"/>
                  <a:gd name="T29" fmla="*/ 1 h 24"/>
                  <a:gd name="T30" fmla="*/ 0 w 47"/>
                  <a:gd name="T31" fmla="*/ 1 h 24"/>
                  <a:gd name="T32" fmla="*/ 0 w 47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24"/>
                  <a:gd name="T53" fmla="*/ 47 w 47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24">
                    <a:moveTo>
                      <a:pt x="46" y="7"/>
                    </a:moveTo>
                    <a:lnTo>
                      <a:pt x="47" y="12"/>
                    </a:lnTo>
                    <a:lnTo>
                      <a:pt x="45" y="16"/>
                    </a:lnTo>
                    <a:lnTo>
                      <a:pt x="39" y="20"/>
                    </a:lnTo>
                    <a:lnTo>
                      <a:pt x="31" y="23"/>
                    </a:lnTo>
                    <a:lnTo>
                      <a:pt x="22" y="24"/>
                    </a:lnTo>
                    <a:lnTo>
                      <a:pt x="14" y="23"/>
                    </a:lnTo>
                    <a:lnTo>
                      <a:pt x="7" y="21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2" y="8"/>
                    </a:lnTo>
                    <a:lnTo>
                      <a:pt x="7" y="4"/>
                    </a:lnTo>
                    <a:lnTo>
                      <a:pt x="15" y="1"/>
                    </a:lnTo>
                    <a:lnTo>
                      <a:pt x="24" y="0"/>
                    </a:lnTo>
                    <a:lnTo>
                      <a:pt x="32" y="1"/>
                    </a:lnTo>
                    <a:lnTo>
                      <a:pt x="40" y="4"/>
                    </a:lnTo>
                    <a:lnTo>
                      <a:pt x="46" y="7"/>
                    </a:lnTo>
                    <a:close/>
                  </a:path>
                </a:pathLst>
              </a:custGeom>
              <a:solidFill>
                <a:srgbClr val="CE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7" name="Freeform 174"/>
              <p:cNvSpPr/>
              <p:nvPr/>
            </p:nvSpPr>
            <p:spPr bwMode="auto">
              <a:xfrm>
                <a:off x="4166" y="1956"/>
                <a:ext cx="21" cy="11"/>
              </a:xfrm>
              <a:custGeom>
                <a:avLst/>
                <a:gdLst>
                  <a:gd name="T0" fmla="*/ 1 w 41"/>
                  <a:gd name="T1" fmla="*/ 1 h 22"/>
                  <a:gd name="T2" fmla="*/ 1 w 41"/>
                  <a:gd name="T3" fmla="*/ 1 h 22"/>
                  <a:gd name="T4" fmla="*/ 1 w 41"/>
                  <a:gd name="T5" fmla="*/ 1 h 22"/>
                  <a:gd name="T6" fmla="*/ 1 w 41"/>
                  <a:gd name="T7" fmla="*/ 1 h 22"/>
                  <a:gd name="T8" fmla="*/ 1 w 41"/>
                  <a:gd name="T9" fmla="*/ 1 h 22"/>
                  <a:gd name="T10" fmla="*/ 1 w 41"/>
                  <a:gd name="T11" fmla="*/ 1 h 22"/>
                  <a:gd name="T12" fmla="*/ 1 w 41"/>
                  <a:gd name="T13" fmla="*/ 1 h 22"/>
                  <a:gd name="T14" fmla="*/ 1 w 41"/>
                  <a:gd name="T15" fmla="*/ 1 h 22"/>
                  <a:gd name="T16" fmla="*/ 1 w 41"/>
                  <a:gd name="T17" fmla="*/ 1 h 22"/>
                  <a:gd name="T18" fmla="*/ 0 w 41"/>
                  <a:gd name="T19" fmla="*/ 1 h 22"/>
                  <a:gd name="T20" fmla="*/ 1 w 41"/>
                  <a:gd name="T21" fmla="*/ 1 h 22"/>
                  <a:gd name="T22" fmla="*/ 1 w 41"/>
                  <a:gd name="T23" fmla="*/ 1 h 22"/>
                  <a:gd name="T24" fmla="*/ 1 w 41"/>
                  <a:gd name="T25" fmla="*/ 1 h 22"/>
                  <a:gd name="T26" fmla="*/ 1 w 41"/>
                  <a:gd name="T27" fmla="*/ 0 h 22"/>
                  <a:gd name="T28" fmla="*/ 1 w 41"/>
                  <a:gd name="T29" fmla="*/ 1 h 22"/>
                  <a:gd name="T30" fmla="*/ 1 w 41"/>
                  <a:gd name="T31" fmla="*/ 1 h 22"/>
                  <a:gd name="T32" fmla="*/ 1 w 41"/>
                  <a:gd name="T33" fmla="*/ 1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22"/>
                  <a:gd name="T53" fmla="*/ 41 w 41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22">
                    <a:moveTo>
                      <a:pt x="40" y="7"/>
                    </a:moveTo>
                    <a:lnTo>
                      <a:pt x="41" y="11"/>
                    </a:lnTo>
                    <a:lnTo>
                      <a:pt x="40" y="15"/>
                    </a:lnTo>
                    <a:lnTo>
                      <a:pt x="35" y="19"/>
                    </a:lnTo>
                    <a:lnTo>
                      <a:pt x="28" y="21"/>
                    </a:lnTo>
                    <a:lnTo>
                      <a:pt x="20" y="22"/>
                    </a:lnTo>
                    <a:lnTo>
                      <a:pt x="12" y="22"/>
                    </a:lnTo>
                    <a:lnTo>
                      <a:pt x="5" y="20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1" y="7"/>
                    </a:lnTo>
                    <a:lnTo>
                      <a:pt x="5" y="4"/>
                    </a:lnTo>
                    <a:lnTo>
                      <a:pt x="12" y="1"/>
                    </a:lnTo>
                    <a:lnTo>
                      <a:pt x="20" y="0"/>
                    </a:lnTo>
                    <a:lnTo>
                      <a:pt x="28" y="1"/>
                    </a:lnTo>
                    <a:lnTo>
                      <a:pt x="35" y="4"/>
                    </a:lnTo>
                    <a:lnTo>
                      <a:pt x="40" y="7"/>
                    </a:lnTo>
                    <a:close/>
                  </a:path>
                </a:pathLst>
              </a:custGeom>
              <a:solidFill>
                <a:srgbClr val="D39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" name="Freeform 175"/>
              <p:cNvSpPr/>
              <p:nvPr/>
            </p:nvSpPr>
            <p:spPr bwMode="auto">
              <a:xfrm>
                <a:off x="4167" y="1956"/>
                <a:ext cx="19" cy="10"/>
              </a:xfrm>
              <a:custGeom>
                <a:avLst/>
                <a:gdLst>
                  <a:gd name="T0" fmla="*/ 1 w 38"/>
                  <a:gd name="T1" fmla="*/ 0 h 21"/>
                  <a:gd name="T2" fmla="*/ 1 w 38"/>
                  <a:gd name="T3" fmla="*/ 0 h 21"/>
                  <a:gd name="T4" fmla="*/ 1 w 38"/>
                  <a:gd name="T5" fmla="*/ 0 h 21"/>
                  <a:gd name="T6" fmla="*/ 1 w 38"/>
                  <a:gd name="T7" fmla="*/ 0 h 21"/>
                  <a:gd name="T8" fmla="*/ 1 w 38"/>
                  <a:gd name="T9" fmla="*/ 0 h 21"/>
                  <a:gd name="T10" fmla="*/ 1 w 38"/>
                  <a:gd name="T11" fmla="*/ 0 h 21"/>
                  <a:gd name="T12" fmla="*/ 1 w 38"/>
                  <a:gd name="T13" fmla="*/ 0 h 21"/>
                  <a:gd name="T14" fmla="*/ 1 w 38"/>
                  <a:gd name="T15" fmla="*/ 0 h 21"/>
                  <a:gd name="T16" fmla="*/ 1 w 38"/>
                  <a:gd name="T17" fmla="*/ 0 h 21"/>
                  <a:gd name="T18" fmla="*/ 0 w 38"/>
                  <a:gd name="T19" fmla="*/ 0 h 21"/>
                  <a:gd name="T20" fmla="*/ 1 w 38"/>
                  <a:gd name="T21" fmla="*/ 0 h 21"/>
                  <a:gd name="T22" fmla="*/ 1 w 38"/>
                  <a:gd name="T23" fmla="*/ 0 h 21"/>
                  <a:gd name="T24" fmla="*/ 1 w 38"/>
                  <a:gd name="T25" fmla="*/ 0 h 21"/>
                  <a:gd name="T26" fmla="*/ 1 w 38"/>
                  <a:gd name="T27" fmla="*/ 0 h 21"/>
                  <a:gd name="T28" fmla="*/ 1 w 38"/>
                  <a:gd name="T29" fmla="*/ 0 h 21"/>
                  <a:gd name="T30" fmla="*/ 1 w 38"/>
                  <a:gd name="T31" fmla="*/ 0 h 21"/>
                  <a:gd name="T32" fmla="*/ 1 w 38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21"/>
                  <a:gd name="T53" fmla="*/ 38 w 38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21">
                    <a:moveTo>
                      <a:pt x="37" y="6"/>
                    </a:moveTo>
                    <a:lnTo>
                      <a:pt x="38" y="11"/>
                    </a:lnTo>
                    <a:lnTo>
                      <a:pt x="37" y="14"/>
                    </a:lnTo>
                    <a:lnTo>
                      <a:pt x="32" y="17"/>
                    </a:lnTo>
                    <a:lnTo>
                      <a:pt x="26" y="20"/>
                    </a:lnTo>
                    <a:lnTo>
                      <a:pt x="20" y="21"/>
                    </a:lnTo>
                    <a:lnTo>
                      <a:pt x="13" y="20"/>
                    </a:lnTo>
                    <a:lnTo>
                      <a:pt x="6" y="19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6" y="4"/>
                    </a:lnTo>
                    <a:lnTo>
                      <a:pt x="13" y="1"/>
                    </a:lnTo>
                    <a:lnTo>
                      <a:pt x="20" y="0"/>
                    </a:lnTo>
                    <a:lnTo>
                      <a:pt x="26" y="1"/>
                    </a:lnTo>
                    <a:lnTo>
                      <a:pt x="33" y="2"/>
                    </a:lnTo>
                    <a:lnTo>
                      <a:pt x="37" y="6"/>
                    </a:lnTo>
                    <a:close/>
                  </a:path>
                </a:pathLst>
              </a:custGeom>
              <a:solidFill>
                <a:srgbClr val="D89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" name="Freeform 176"/>
              <p:cNvSpPr/>
              <p:nvPr/>
            </p:nvSpPr>
            <p:spPr bwMode="auto">
              <a:xfrm>
                <a:off x="4169" y="1956"/>
                <a:ext cx="17" cy="9"/>
              </a:xfrm>
              <a:custGeom>
                <a:avLst/>
                <a:gdLst>
                  <a:gd name="T0" fmla="*/ 1 w 34"/>
                  <a:gd name="T1" fmla="*/ 1 h 18"/>
                  <a:gd name="T2" fmla="*/ 1 w 34"/>
                  <a:gd name="T3" fmla="*/ 1 h 18"/>
                  <a:gd name="T4" fmla="*/ 1 w 34"/>
                  <a:gd name="T5" fmla="*/ 1 h 18"/>
                  <a:gd name="T6" fmla="*/ 1 w 34"/>
                  <a:gd name="T7" fmla="*/ 1 h 18"/>
                  <a:gd name="T8" fmla="*/ 1 w 34"/>
                  <a:gd name="T9" fmla="*/ 1 h 18"/>
                  <a:gd name="T10" fmla="*/ 1 w 34"/>
                  <a:gd name="T11" fmla="*/ 1 h 18"/>
                  <a:gd name="T12" fmla="*/ 1 w 34"/>
                  <a:gd name="T13" fmla="*/ 1 h 18"/>
                  <a:gd name="T14" fmla="*/ 1 w 34"/>
                  <a:gd name="T15" fmla="*/ 1 h 18"/>
                  <a:gd name="T16" fmla="*/ 1 w 34"/>
                  <a:gd name="T17" fmla="*/ 1 h 18"/>
                  <a:gd name="T18" fmla="*/ 0 w 34"/>
                  <a:gd name="T19" fmla="*/ 1 h 18"/>
                  <a:gd name="T20" fmla="*/ 1 w 34"/>
                  <a:gd name="T21" fmla="*/ 1 h 18"/>
                  <a:gd name="T22" fmla="*/ 1 w 34"/>
                  <a:gd name="T23" fmla="*/ 1 h 18"/>
                  <a:gd name="T24" fmla="*/ 1 w 34"/>
                  <a:gd name="T25" fmla="*/ 0 h 18"/>
                  <a:gd name="T26" fmla="*/ 1 w 34"/>
                  <a:gd name="T27" fmla="*/ 0 h 18"/>
                  <a:gd name="T28" fmla="*/ 1 w 34"/>
                  <a:gd name="T29" fmla="*/ 0 h 18"/>
                  <a:gd name="T30" fmla="*/ 1 w 34"/>
                  <a:gd name="T31" fmla="*/ 1 h 18"/>
                  <a:gd name="T32" fmla="*/ 1 w 34"/>
                  <a:gd name="T33" fmla="*/ 1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18"/>
                  <a:gd name="T53" fmla="*/ 34 w 34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18">
                    <a:moveTo>
                      <a:pt x="33" y="5"/>
                    </a:moveTo>
                    <a:lnTo>
                      <a:pt x="34" y="8"/>
                    </a:lnTo>
                    <a:lnTo>
                      <a:pt x="33" y="12"/>
                    </a:lnTo>
                    <a:lnTo>
                      <a:pt x="29" y="14"/>
                    </a:lnTo>
                    <a:lnTo>
                      <a:pt x="23" y="16"/>
                    </a:lnTo>
                    <a:lnTo>
                      <a:pt x="17" y="18"/>
                    </a:lnTo>
                    <a:lnTo>
                      <a:pt x="11" y="16"/>
                    </a:lnTo>
                    <a:lnTo>
                      <a:pt x="5" y="15"/>
                    </a:lnTo>
                    <a:lnTo>
                      <a:pt x="2" y="13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5" y="3"/>
                    </a:lnTo>
                    <a:lnTo>
                      <a:pt x="11" y="0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9" y="3"/>
                    </a:lnTo>
                    <a:lnTo>
                      <a:pt x="33" y="5"/>
                    </a:lnTo>
                    <a:close/>
                  </a:path>
                </a:pathLst>
              </a:custGeom>
              <a:solidFill>
                <a:srgbClr val="DD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" name="Freeform 177"/>
              <p:cNvSpPr/>
              <p:nvPr/>
            </p:nvSpPr>
            <p:spPr bwMode="auto">
              <a:xfrm>
                <a:off x="4170" y="1956"/>
                <a:ext cx="15" cy="8"/>
              </a:xfrm>
              <a:custGeom>
                <a:avLst/>
                <a:gdLst>
                  <a:gd name="T0" fmla="*/ 1 w 30"/>
                  <a:gd name="T1" fmla="*/ 1 h 15"/>
                  <a:gd name="T2" fmla="*/ 1 w 30"/>
                  <a:gd name="T3" fmla="*/ 1 h 15"/>
                  <a:gd name="T4" fmla="*/ 1 w 30"/>
                  <a:gd name="T5" fmla="*/ 1 h 15"/>
                  <a:gd name="T6" fmla="*/ 1 w 30"/>
                  <a:gd name="T7" fmla="*/ 1 h 15"/>
                  <a:gd name="T8" fmla="*/ 1 w 30"/>
                  <a:gd name="T9" fmla="*/ 1 h 15"/>
                  <a:gd name="T10" fmla="*/ 1 w 30"/>
                  <a:gd name="T11" fmla="*/ 1 h 15"/>
                  <a:gd name="T12" fmla="*/ 1 w 30"/>
                  <a:gd name="T13" fmla="*/ 1 h 15"/>
                  <a:gd name="T14" fmla="*/ 1 w 30"/>
                  <a:gd name="T15" fmla="*/ 1 h 15"/>
                  <a:gd name="T16" fmla="*/ 1 w 30"/>
                  <a:gd name="T17" fmla="*/ 1 h 15"/>
                  <a:gd name="T18" fmla="*/ 0 w 30"/>
                  <a:gd name="T19" fmla="*/ 1 h 15"/>
                  <a:gd name="T20" fmla="*/ 1 w 30"/>
                  <a:gd name="T21" fmla="*/ 1 h 15"/>
                  <a:gd name="T22" fmla="*/ 1 w 30"/>
                  <a:gd name="T23" fmla="*/ 1 h 15"/>
                  <a:gd name="T24" fmla="*/ 1 w 30"/>
                  <a:gd name="T25" fmla="*/ 1 h 15"/>
                  <a:gd name="T26" fmla="*/ 1 w 30"/>
                  <a:gd name="T27" fmla="*/ 0 h 15"/>
                  <a:gd name="T28" fmla="*/ 1 w 30"/>
                  <a:gd name="T29" fmla="*/ 1 h 15"/>
                  <a:gd name="T30" fmla="*/ 1 w 30"/>
                  <a:gd name="T31" fmla="*/ 1 h 15"/>
                  <a:gd name="T32" fmla="*/ 1 w 30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15"/>
                  <a:gd name="T53" fmla="*/ 30 w 30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15">
                    <a:moveTo>
                      <a:pt x="28" y="5"/>
                    </a:moveTo>
                    <a:lnTo>
                      <a:pt x="30" y="7"/>
                    </a:lnTo>
                    <a:lnTo>
                      <a:pt x="28" y="11"/>
                    </a:lnTo>
                    <a:lnTo>
                      <a:pt x="25" y="13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9" y="15"/>
                    </a:lnTo>
                    <a:lnTo>
                      <a:pt x="4" y="14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9" y="1"/>
                    </a:lnTo>
                    <a:lnTo>
                      <a:pt x="15" y="0"/>
                    </a:lnTo>
                    <a:lnTo>
                      <a:pt x="20" y="1"/>
                    </a:lnTo>
                    <a:lnTo>
                      <a:pt x="25" y="3"/>
                    </a:lnTo>
                    <a:lnTo>
                      <a:pt x="28" y="5"/>
                    </a:lnTo>
                    <a:close/>
                  </a:path>
                </a:pathLst>
              </a:custGeom>
              <a:solidFill>
                <a:srgbClr val="E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" name="Freeform 178"/>
              <p:cNvSpPr/>
              <p:nvPr/>
            </p:nvSpPr>
            <p:spPr bwMode="auto">
              <a:xfrm>
                <a:off x="4172" y="1956"/>
                <a:ext cx="13" cy="7"/>
              </a:xfrm>
              <a:custGeom>
                <a:avLst/>
                <a:gdLst>
                  <a:gd name="T0" fmla="*/ 1 w 25"/>
                  <a:gd name="T1" fmla="*/ 1 h 14"/>
                  <a:gd name="T2" fmla="*/ 1 w 25"/>
                  <a:gd name="T3" fmla="*/ 1 h 14"/>
                  <a:gd name="T4" fmla="*/ 1 w 25"/>
                  <a:gd name="T5" fmla="*/ 1 h 14"/>
                  <a:gd name="T6" fmla="*/ 1 w 25"/>
                  <a:gd name="T7" fmla="*/ 1 h 14"/>
                  <a:gd name="T8" fmla="*/ 1 w 25"/>
                  <a:gd name="T9" fmla="*/ 1 h 14"/>
                  <a:gd name="T10" fmla="*/ 1 w 25"/>
                  <a:gd name="T11" fmla="*/ 1 h 14"/>
                  <a:gd name="T12" fmla="*/ 1 w 25"/>
                  <a:gd name="T13" fmla="*/ 1 h 14"/>
                  <a:gd name="T14" fmla="*/ 1 w 25"/>
                  <a:gd name="T15" fmla="*/ 1 h 14"/>
                  <a:gd name="T16" fmla="*/ 1 w 25"/>
                  <a:gd name="T17" fmla="*/ 1 h 14"/>
                  <a:gd name="T18" fmla="*/ 0 w 25"/>
                  <a:gd name="T19" fmla="*/ 1 h 14"/>
                  <a:gd name="T20" fmla="*/ 1 w 25"/>
                  <a:gd name="T21" fmla="*/ 1 h 14"/>
                  <a:gd name="T22" fmla="*/ 1 w 25"/>
                  <a:gd name="T23" fmla="*/ 1 h 14"/>
                  <a:gd name="T24" fmla="*/ 1 w 25"/>
                  <a:gd name="T25" fmla="*/ 1 h 14"/>
                  <a:gd name="T26" fmla="*/ 1 w 25"/>
                  <a:gd name="T27" fmla="*/ 0 h 14"/>
                  <a:gd name="T28" fmla="*/ 1 w 25"/>
                  <a:gd name="T29" fmla="*/ 1 h 14"/>
                  <a:gd name="T30" fmla="*/ 1 w 25"/>
                  <a:gd name="T31" fmla="*/ 1 h 14"/>
                  <a:gd name="T32" fmla="*/ 1 w 25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"/>
                  <a:gd name="T53" fmla="*/ 25 w 25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">
                    <a:moveTo>
                      <a:pt x="24" y="5"/>
                    </a:moveTo>
                    <a:lnTo>
                      <a:pt x="25" y="7"/>
                    </a:lnTo>
                    <a:lnTo>
                      <a:pt x="24" y="10"/>
                    </a:lnTo>
                    <a:lnTo>
                      <a:pt x="22" y="12"/>
                    </a:lnTo>
                    <a:lnTo>
                      <a:pt x="17" y="13"/>
                    </a:lnTo>
                    <a:lnTo>
                      <a:pt x="13" y="14"/>
                    </a:lnTo>
                    <a:lnTo>
                      <a:pt x="8" y="13"/>
                    </a:lnTo>
                    <a:lnTo>
                      <a:pt x="4" y="12"/>
                    </a:lnTo>
                    <a:lnTo>
                      <a:pt x="1" y="11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4" y="3"/>
                    </a:lnTo>
                    <a:lnTo>
                      <a:pt x="8" y="1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2" y="3"/>
                    </a:lnTo>
                    <a:lnTo>
                      <a:pt x="24" y="5"/>
                    </a:lnTo>
                    <a:close/>
                  </a:path>
                </a:pathLst>
              </a:custGeom>
              <a:solidFill>
                <a:srgbClr val="E5A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" name="Freeform 179"/>
              <p:cNvSpPr/>
              <p:nvPr/>
            </p:nvSpPr>
            <p:spPr bwMode="auto">
              <a:xfrm>
                <a:off x="4173" y="1957"/>
                <a:ext cx="11" cy="5"/>
              </a:xfrm>
              <a:custGeom>
                <a:avLst/>
                <a:gdLst>
                  <a:gd name="T0" fmla="*/ 1 w 22"/>
                  <a:gd name="T1" fmla="*/ 0 h 11"/>
                  <a:gd name="T2" fmla="*/ 1 w 22"/>
                  <a:gd name="T3" fmla="*/ 0 h 11"/>
                  <a:gd name="T4" fmla="*/ 1 w 22"/>
                  <a:gd name="T5" fmla="*/ 0 h 11"/>
                  <a:gd name="T6" fmla="*/ 1 w 22"/>
                  <a:gd name="T7" fmla="*/ 0 h 11"/>
                  <a:gd name="T8" fmla="*/ 1 w 22"/>
                  <a:gd name="T9" fmla="*/ 0 h 11"/>
                  <a:gd name="T10" fmla="*/ 1 w 22"/>
                  <a:gd name="T11" fmla="*/ 0 h 11"/>
                  <a:gd name="T12" fmla="*/ 1 w 22"/>
                  <a:gd name="T13" fmla="*/ 0 h 11"/>
                  <a:gd name="T14" fmla="*/ 1 w 22"/>
                  <a:gd name="T15" fmla="*/ 0 h 11"/>
                  <a:gd name="T16" fmla="*/ 1 w 22"/>
                  <a:gd name="T17" fmla="*/ 0 h 11"/>
                  <a:gd name="T18" fmla="*/ 0 w 22"/>
                  <a:gd name="T19" fmla="*/ 0 h 11"/>
                  <a:gd name="T20" fmla="*/ 1 w 22"/>
                  <a:gd name="T21" fmla="*/ 0 h 11"/>
                  <a:gd name="T22" fmla="*/ 1 w 22"/>
                  <a:gd name="T23" fmla="*/ 0 h 11"/>
                  <a:gd name="T24" fmla="*/ 1 w 22"/>
                  <a:gd name="T25" fmla="*/ 0 h 11"/>
                  <a:gd name="T26" fmla="*/ 1 w 22"/>
                  <a:gd name="T27" fmla="*/ 0 h 11"/>
                  <a:gd name="T28" fmla="*/ 1 w 22"/>
                  <a:gd name="T29" fmla="*/ 0 h 11"/>
                  <a:gd name="T30" fmla="*/ 1 w 22"/>
                  <a:gd name="T31" fmla="*/ 0 h 11"/>
                  <a:gd name="T32" fmla="*/ 1 w 22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11"/>
                  <a:gd name="T53" fmla="*/ 22 w 22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11">
                    <a:moveTo>
                      <a:pt x="22" y="3"/>
                    </a:moveTo>
                    <a:lnTo>
                      <a:pt x="22" y="5"/>
                    </a:lnTo>
                    <a:lnTo>
                      <a:pt x="21" y="7"/>
                    </a:lnTo>
                    <a:lnTo>
                      <a:pt x="19" y="10"/>
                    </a:lnTo>
                    <a:lnTo>
                      <a:pt x="15" y="11"/>
                    </a:lnTo>
                    <a:lnTo>
                      <a:pt x="11" y="11"/>
                    </a:lnTo>
                    <a:lnTo>
                      <a:pt x="7" y="11"/>
                    </a:lnTo>
                    <a:lnTo>
                      <a:pt x="4" y="10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0" y="2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EA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3" name="Freeform 180"/>
              <p:cNvSpPr/>
              <p:nvPr/>
            </p:nvSpPr>
            <p:spPr bwMode="auto">
              <a:xfrm>
                <a:off x="4051" y="1647"/>
                <a:ext cx="37" cy="41"/>
              </a:xfrm>
              <a:custGeom>
                <a:avLst/>
                <a:gdLst>
                  <a:gd name="T0" fmla="*/ 0 w 75"/>
                  <a:gd name="T1" fmla="*/ 0 h 81"/>
                  <a:gd name="T2" fmla="*/ 0 w 75"/>
                  <a:gd name="T3" fmla="*/ 1 h 81"/>
                  <a:gd name="T4" fmla="*/ 0 w 75"/>
                  <a:gd name="T5" fmla="*/ 1 h 81"/>
                  <a:gd name="T6" fmla="*/ 0 w 75"/>
                  <a:gd name="T7" fmla="*/ 1 h 81"/>
                  <a:gd name="T8" fmla="*/ 0 w 75"/>
                  <a:gd name="T9" fmla="*/ 1 h 81"/>
                  <a:gd name="T10" fmla="*/ 0 w 75"/>
                  <a:gd name="T11" fmla="*/ 1 h 81"/>
                  <a:gd name="T12" fmla="*/ 0 w 75"/>
                  <a:gd name="T13" fmla="*/ 1 h 81"/>
                  <a:gd name="T14" fmla="*/ 0 w 75"/>
                  <a:gd name="T15" fmla="*/ 1 h 81"/>
                  <a:gd name="T16" fmla="*/ 0 w 75"/>
                  <a:gd name="T17" fmla="*/ 1 h 81"/>
                  <a:gd name="T18" fmla="*/ 0 w 75"/>
                  <a:gd name="T19" fmla="*/ 1 h 81"/>
                  <a:gd name="T20" fmla="*/ 0 w 75"/>
                  <a:gd name="T21" fmla="*/ 1 h 81"/>
                  <a:gd name="T22" fmla="*/ 0 w 75"/>
                  <a:gd name="T23" fmla="*/ 1 h 81"/>
                  <a:gd name="T24" fmla="*/ 0 w 75"/>
                  <a:gd name="T25" fmla="*/ 1 h 81"/>
                  <a:gd name="T26" fmla="*/ 0 w 75"/>
                  <a:gd name="T27" fmla="*/ 1 h 81"/>
                  <a:gd name="T28" fmla="*/ 0 w 75"/>
                  <a:gd name="T29" fmla="*/ 1 h 81"/>
                  <a:gd name="T30" fmla="*/ 0 w 75"/>
                  <a:gd name="T31" fmla="*/ 1 h 81"/>
                  <a:gd name="T32" fmla="*/ 0 w 75"/>
                  <a:gd name="T33" fmla="*/ 1 h 81"/>
                  <a:gd name="T34" fmla="*/ 0 w 75"/>
                  <a:gd name="T35" fmla="*/ 1 h 81"/>
                  <a:gd name="T36" fmla="*/ 0 w 75"/>
                  <a:gd name="T37" fmla="*/ 1 h 81"/>
                  <a:gd name="T38" fmla="*/ 0 w 75"/>
                  <a:gd name="T39" fmla="*/ 1 h 81"/>
                  <a:gd name="T40" fmla="*/ 0 w 75"/>
                  <a:gd name="T41" fmla="*/ 1 h 81"/>
                  <a:gd name="T42" fmla="*/ 0 w 75"/>
                  <a:gd name="T43" fmla="*/ 1 h 81"/>
                  <a:gd name="T44" fmla="*/ 0 w 75"/>
                  <a:gd name="T45" fmla="*/ 1 h 81"/>
                  <a:gd name="T46" fmla="*/ 0 w 75"/>
                  <a:gd name="T47" fmla="*/ 1 h 81"/>
                  <a:gd name="T48" fmla="*/ 0 w 75"/>
                  <a:gd name="T49" fmla="*/ 1 h 81"/>
                  <a:gd name="T50" fmla="*/ 0 w 75"/>
                  <a:gd name="T51" fmla="*/ 1 h 81"/>
                  <a:gd name="T52" fmla="*/ 0 w 75"/>
                  <a:gd name="T53" fmla="*/ 1 h 81"/>
                  <a:gd name="T54" fmla="*/ 0 w 75"/>
                  <a:gd name="T55" fmla="*/ 1 h 81"/>
                  <a:gd name="T56" fmla="*/ 0 w 75"/>
                  <a:gd name="T57" fmla="*/ 1 h 81"/>
                  <a:gd name="T58" fmla="*/ 0 w 75"/>
                  <a:gd name="T59" fmla="*/ 1 h 81"/>
                  <a:gd name="T60" fmla="*/ 0 w 75"/>
                  <a:gd name="T61" fmla="*/ 1 h 81"/>
                  <a:gd name="T62" fmla="*/ 0 w 75"/>
                  <a:gd name="T63" fmla="*/ 1 h 81"/>
                  <a:gd name="T64" fmla="*/ 0 w 75"/>
                  <a:gd name="T65" fmla="*/ 0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81"/>
                  <a:gd name="T101" fmla="*/ 75 w 75"/>
                  <a:gd name="T102" fmla="*/ 81 h 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81">
                    <a:moveTo>
                      <a:pt x="37" y="0"/>
                    </a:moveTo>
                    <a:lnTo>
                      <a:pt x="45" y="1"/>
                    </a:lnTo>
                    <a:lnTo>
                      <a:pt x="52" y="3"/>
                    </a:lnTo>
                    <a:lnTo>
                      <a:pt x="58" y="7"/>
                    </a:lnTo>
                    <a:lnTo>
                      <a:pt x="63" y="11"/>
                    </a:lnTo>
                    <a:lnTo>
                      <a:pt x="68" y="18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5" y="40"/>
                    </a:lnTo>
                    <a:lnTo>
                      <a:pt x="74" y="48"/>
                    </a:lnTo>
                    <a:lnTo>
                      <a:pt x="72" y="56"/>
                    </a:lnTo>
                    <a:lnTo>
                      <a:pt x="68" y="63"/>
                    </a:lnTo>
                    <a:lnTo>
                      <a:pt x="63" y="69"/>
                    </a:lnTo>
                    <a:lnTo>
                      <a:pt x="58" y="75"/>
                    </a:lnTo>
                    <a:lnTo>
                      <a:pt x="52" y="78"/>
                    </a:lnTo>
                    <a:lnTo>
                      <a:pt x="45" y="80"/>
                    </a:lnTo>
                    <a:lnTo>
                      <a:pt x="37" y="81"/>
                    </a:lnTo>
                    <a:lnTo>
                      <a:pt x="30" y="80"/>
                    </a:lnTo>
                    <a:lnTo>
                      <a:pt x="23" y="78"/>
                    </a:lnTo>
                    <a:lnTo>
                      <a:pt x="16" y="75"/>
                    </a:lnTo>
                    <a:lnTo>
                      <a:pt x="12" y="69"/>
                    </a:lnTo>
                    <a:lnTo>
                      <a:pt x="7" y="63"/>
                    </a:lnTo>
                    <a:lnTo>
                      <a:pt x="4" y="56"/>
                    </a:lnTo>
                    <a:lnTo>
                      <a:pt x="1" y="48"/>
                    </a:lnTo>
                    <a:lnTo>
                      <a:pt x="0" y="40"/>
                    </a:lnTo>
                    <a:lnTo>
                      <a:pt x="1" y="32"/>
                    </a:lnTo>
                    <a:lnTo>
                      <a:pt x="4" y="25"/>
                    </a:lnTo>
                    <a:lnTo>
                      <a:pt x="7" y="18"/>
                    </a:lnTo>
                    <a:lnTo>
                      <a:pt x="12" y="11"/>
                    </a:lnTo>
                    <a:lnTo>
                      <a:pt x="16" y="7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4" name="Freeform 181"/>
              <p:cNvSpPr/>
              <p:nvPr/>
            </p:nvSpPr>
            <p:spPr bwMode="auto">
              <a:xfrm>
                <a:off x="4039" y="1760"/>
                <a:ext cx="14" cy="16"/>
              </a:xfrm>
              <a:custGeom>
                <a:avLst/>
                <a:gdLst>
                  <a:gd name="T0" fmla="*/ 0 w 29"/>
                  <a:gd name="T1" fmla="*/ 0 h 32"/>
                  <a:gd name="T2" fmla="*/ 0 w 29"/>
                  <a:gd name="T3" fmla="*/ 1 h 32"/>
                  <a:gd name="T4" fmla="*/ 0 w 29"/>
                  <a:gd name="T5" fmla="*/ 1 h 32"/>
                  <a:gd name="T6" fmla="*/ 0 w 29"/>
                  <a:gd name="T7" fmla="*/ 1 h 32"/>
                  <a:gd name="T8" fmla="*/ 0 w 29"/>
                  <a:gd name="T9" fmla="*/ 1 h 32"/>
                  <a:gd name="T10" fmla="*/ 0 w 29"/>
                  <a:gd name="T11" fmla="*/ 1 h 32"/>
                  <a:gd name="T12" fmla="*/ 0 w 29"/>
                  <a:gd name="T13" fmla="*/ 1 h 32"/>
                  <a:gd name="T14" fmla="*/ 0 w 29"/>
                  <a:gd name="T15" fmla="*/ 1 h 32"/>
                  <a:gd name="T16" fmla="*/ 0 w 29"/>
                  <a:gd name="T17" fmla="*/ 1 h 32"/>
                  <a:gd name="T18" fmla="*/ 0 w 29"/>
                  <a:gd name="T19" fmla="*/ 1 h 32"/>
                  <a:gd name="T20" fmla="*/ 0 w 29"/>
                  <a:gd name="T21" fmla="*/ 1 h 32"/>
                  <a:gd name="T22" fmla="*/ 0 w 29"/>
                  <a:gd name="T23" fmla="*/ 1 h 32"/>
                  <a:gd name="T24" fmla="*/ 0 w 29"/>
                  <a:gd name="T25" fmla="*/ 1 h 32"/>
                  <a:gd name="T26" fmla="*/ 0 w 29"/>
                  <a:gd name="T27" fmla="*/ 1 h 32"/>
                  <a:gd name="T28" fmla="*/ 0 w 29"/>
                  <a:gd name="T29" fmla="*/ 1 h 32"/>
                  <a:gd name="T30" fmla="*/ 0 w 29"/>
                  <a:gd name="T31" fmla="*/ 1 h 32"/>
                  <a:gd name="T32" fmla="*/ 0 w 29"/>
                  <a:gd name="T33" fmla="*/ 0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32"/>
                  <a:gd name="T53" fmla="*/ 29 w 29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32">
                    <a:moveTo>
                      <a:pt x="14" y="0"/>
                    </a:moveTo>
                    <a:lnTo>
                      <a:pt x="20" y="1"/>
                    </a:lnTo>
                    <a:lnTo>
                      <a:pt x="24" y="4"/>
                    </a:lnTo>
                    <a:lnTo>
                      <a:pt x="28" y="9"/>
                    </a:lnTo>
                    <a:lnTo>
                      <a:pt x="29" y="16"/>
                    </a:lnTo>
                    <a:lnTo>
                      <a:pt x="28" y="21"/>
                    </a:lnTo>
                    <a:lnTo>
                      <a:pt x="24" y="27"/>
                    </a:lnTo>
                    <a:lnTo>
                      <a:pt x="20" y="31"/>
                    </a:lnTo>
                    <a:lnTo>
                      <a:pt x="14" y="32"/>
                    </a:lnTo>
                    <a:lnTo>
                      <a:pt x="8" y="31"/>
                    </a:lnTo>
                    <a:lnTo>
                      <a:pt x="4" y="27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4"/>
                    </a:lnTo>
                    <a:lnTo>
                      <a:pt x="8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5" name="Freeform 182"/>
              <p:cNvSpPr/>
              <p:nvPr/>
            </p:nvSpPr>
            <p:spPr bwMode="auto">
              <a:xfrm>
                <a:off x="3918" y="2147"/>
                <a:ext cx="20" cy="22"/>
              </a:xfrm>
              <a:custGeom>
                <a:avLst/>
                <a:gdLst>
                  <a:gd name="T0" fmla="*/ 0 w 41"/>
                  <a:gd name="T1" fmla="*/ 0 h 43"/>
                  <a:gd name="T2" fmla="*/ 0 w 41"/>
                  <a:gd name="T3" fmla="*/ 1 h 43"/>
                  <a:gd name="T4" fmla="*/ 0 w 41"/>
                  <a:gd name="T5" fmla="*/ 1 h 43"/>
                  <a:gd name="T6" fmla="*/ 0 w 41"/>
                  <a:gd name="T7" fmla="*/ 1 h 43"/>
                  <a:gd name="T8" fmla="*/ 0 w 41"/>
                  <a:gd name="T9" fmla="*/ 1 h 43"/>
                  <a:gd name="T10" fmla="*/ 0 w 41"/>
                  <a:gd name="T11" fmla="*/ 1 h 43"/>
                  <a:gd name="T12" fmla="*/ 0 w 41"/>
                  <a:gd name="T13" fmla="*/ 1 h 43"/>
                  <a:gd name="T14" fmla="*/ 0 w 41"/>
                  <a:gd name="T15" fmla="*/ 1 h 43"/>
                  <a:gd name="T16" fmla="*/ 0 w 41"/>
                  <a:gd name="T17" fmla="*/ 1 h 43"/>
                  <a:gd name="T18" fmla="*/ 0 w 41"/>
                  <a:gd name="T19" fmla="*/ 1 h 43"/>
                  <a:gd name="T20" fmla="*/ 0 w 41"/>
                  <a:gd name="T21" fmla="*/ 1 h 43"/>
                  <a:gd name="T22" fmla="*/ 0 w 41"/>
                  <a:gd name="T23" fmla="*/ 1 h 43"/>
                  <a:gd name="T24" fmla="*/ 0 w 41"/>
                  <a:gd name="T25" fmla="*/ 1 h 43"/>
                  <a:gd name="T26" fmla="*/ 0 w 41"/>
                  <a:gd name="T27" fmla="*/ 1 h 43"/>
                  <a:gd name="T28" fmla="*/ 0 w 41"/>
                  <a:gd name="T29" fmla="*/ 1 h 43"/>
                  <a:gd name="T30" fmla="*/ 0 w 41"/>
                  <a:gd name="T31" fmla="*/ 1 h 43"/>
                  <a:gd name="T32" fmla="*/ 0 w 41"/>
                  <a:gd name="T33" fmla="*/ 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43"/>
                  <a:gd name="T53" fmla="*/ 41 w 41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43">
                    <a:moveTo>
                      <a:pt x="20" y="0"/>
                    </a:moveTo>
                    <a:lnTo>
                      <a:pt x="28" y="1"/>
                    </a:lnTo>
                    <a:lnTo>
                      <a:pt x="35" y="5"/>
                    </a:lnTo>
                    <a:lnTo>
                      <a:pt x="39" y="12"/>
                    </a:lnTo>
                    <a:lnTo>
                      <a:pt x="41" y="21"/>
                    </a:lnTo>
                    <a:lnTo>
                      <a:pt x="39" y="30"/>
                    </a:lnTo>
                    <a:lnTo>
                      <a:pt x="35" y="36"/>
                    </a:lnTo>
                    <a:lnTo>
                      <a:pt x="28" y="41"/>
                    </a:lnTo>
                    <a:lnTo>
                      <a:pt x="20" y="43"/>
                    </a:lnTo>
                    <a:lnTo>
                      <a:pt x="13" y="41"/>
                    </a:lnTo>
                    <a:lnTo>
                      <a:pt x="6" y="36"/>
                    </a:lnTo>
                    <a:lnTo>
                      <a:pt x="1" y="30"/>
                    </a:lnTo>
                    <a:lnTo>
                      <a:pt x="0" y="21"/>
                    </a:lnTo>
                    <a:lnTo>
                      <a:pt x="1" y="12"/>
                    </a:lnTo>
                    <a:lnTo>
                      <a:pt x="6" y="5"/>
                    </a:lnTo>
                    <a:lnTo>
                      <a:pt x="13" y="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6" name="Freeform 183"/>
              <p:cNvSpPr/>
              <p:nvPr/>
            </p:nvSpPr>
            <p:spPr bwMode="auto">
              <a:xfrm>
                <a:off x="4119" y="1967"/>
                <a:ext cx="230" cy="58"/>
              </a:xfrm>
              <a:custGeom>
                <a:avLst/>
                <a:gdLst>
                  <a:gd name="T0" fmla="*/ 0 w 462"/>
                  <a:gd name="T1" fmla="*/ 1 h 116"/>
                  <a:gd name="T2" fmla="*/ 0 w 462"/>
                  <a:gd name="T3" fmla="*/ 1 h 116"/>
                  <a:gd name="T4" fmla="*/ 0 w 462"/>
                  <a:gd name="T5" fmla="*/ 1 h 116"/>
                  <a:gd name="T6" fmla="*/ 0 w 462"/>
                  <a:gd name="T7" fmla="*/ 1 h 116"/>
                  <a:gd name="T8" fmla="*/ 0 w 462"/>
                  <a:gd name="T9" fmla="*/ 0 h 116"/>
                  <a:gd name="T10" fmla="*/ 0 w 462"/>
                  <a:gd name="T11" fmla="*/ 1 h 116"/>
                  <a:gd name="T12" fmla="*/ 0 w 462"/>
                  <a:gd name="T13" fmla="*/ 1 h 116"/>
                  <a:gd name="T14" fmla="*/ 0 w 462"/>
                  <a:gd name="T15" fmla="*/ 1 h 116"/>
                  <a:gd name="T16" fmla="*/ 0 w 462"/>
                  <a:gd name="T17" fmla="*/ 1 h 1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2"/>
                  <a:gd name="T28" fmla="*/ 0 h 116"/>
                  <a:gd name="T29" fmla="*/ 462 w 462"/>
                  <a:gd name="T30" fmla="*/ 116 h 1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2" h="116">
                    <a:moveTo>
                      <a:pt x="42" y="83"/>
                    </a:moveTo>
                    <a:lnTo>
                      <a:pt x="273" y="92"/>
                    </a:lnTo>
                    <a:lnTo>
                      <a:pt x="384" y="29"/>
                    </a:lnTo>
                    <a:lnTo>
                      <a:pt x="128" y="16"/>
                    </a:lnTo>
                    <a:lnTo>
                      <a:pt x="157" y="0"/>
                    </a:lnTo>
                    <a:lnTo>
                      <a:pt x="462" y="13"/>
                    </a:lnTo>
                    <a:lnTo>
                      <a:pt x="326" y="116"/>
                    </a:lnTo>
                    <a:lnTo>
                      <a:pt x="0" y="108"/>
                    </a:lnTo>
                    <a:lnTo>
                      <a:pt x="42" y="83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7" name="Freeform 184"/>
              <p:cNvSpPr/>
              <p:nvPr/>
            </p:nvSpPr>
            <p:spPr bwMode="auto">
              <a:xfrm>
                <a:off x="4053" y="2183"/>
                <a:ext cx="132" cy="45"/>
              </a:xfrm>
              <a:custGeom>
                <a:avLst/>
                <a:gdLst>
                  <a:gd name="T0" fmla="*/ 1 w 263"/>
                  <a:gd name="T1" fmla="*/ 0 h 91"/>
                  <a:gd name="T2" fmla="*/ 1 w 263"/>
                  <a:gd name="T3" fmla="*/ 0 h 91"/>
                  <a:gd name="T4" fmla="*/ 1 w 263"/>
                  <a:gd name="T5" fmla="*/ 0 h 91"/>
                  <a:gd name="T6" fmla="*/ 0 w 263"/>
                  <a:gd name="T7" fmla="*/ 0 h 91"/>
                  <a:gd name="T8" fmla="*/ 1 w 263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3"/>
                  <a:gd name="T16" fmla="*/ 0 h 91"/>
                  <a:gd name="T17" fmla="*/ 263 w 263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3" h="91">
                    <a:moveTo>
                      <a:pt x="5" y="0"/>
                    </a:moveTo>
                    <a:lnTo>
                      <a:pt x="263" y="23"/>
                    </a:lnTo>
                    <a:lnTo>
                      <a:pt x="258" y="91"/>
                    </a:lnTo>
                    <a:lnTo>
                      <a:pt x="0" y="6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" name="Freeform 185"/>
              <p:cNvSpPr/>
              <p:nvPr/>
            </p:nvSpPr>
            <p:spPr bwMode="auto">
              <a:xfrm>
                <a:off x="4053" y="2191"/>
                <a:ext cx="131" cy="32"/>
              </a:xfrm>
              <a:custGeom>
                <a:avLst/>
                <a:gdLst>
                  <a:gd name="T0" fmla="*/ 1 w 261"/>
                  <a:gd name="T1" fmla="*/ 0 h 65"/>
                  <a:gd name="T2" fmla="*/ 1 w 261"/>
                  <a:gd name="T3" fmla="*/ 0 h 65"/>
                  <a:gd name="T4" fmla="*/ 1 w 261"/>
                  <a:gd name="T5" fmla="*/ 0 h 65"/>
                  <a:gd name="T6" fmla="*/ 0 w 261"/>
                  <a:gd name="T7" fmla="*/ 0 h 65"/>
                  <a:gd name="T8" fmla="*/ 1 w 261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"/>
                  <a:gd name="T16" fmla="*/ 0 h 65"/>
                  <a:gd name="T17" fmla="*/ 261 w 261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" h="65">
                    <a:moveTo>
                      <a:pt x="3" y="0"/>
                    </a:moveTo>
                    <a:lnTo>
                      <a:pt x="261" y="23"/>
                    </a:lnTo>
                    <a:lnTo>
                      <a:pt x="257" y="65"/>
                    </a:lnTo>
                    <a:lnTo>
                      <a:pt x="0" y="4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" name="Freeform 186"/>
              <p:cNvSpPr/>
              <p:nvPr/>
            </p:nvSpPr>
            <p:spPr bwMode="auto">
              <a:xfrm>
                <a:off x="4054" y="2197"/>
                <a:ext cx="130" cy="19"/>
              </a:xfrm>
              <a:custGeom>
                <a:avLst/>
                <a:gdLst>
                  <a:gd name="T0" fmla="*/ 1 w 259"/>
                  <a:gd name="T1" fmla="*/ 0 h 39"/>
                  <a:gd name="T2" fmla="*/ 1 w 259"/>
                  <a:gd name="T3" fmla="*/ 0 h 39"/>
                  <a:gd name="T4" fmla="*/ 1 w 259"/>
                  <a:gd name="T5" fmla="*/ 0 h 39"/>
                  <a:gd name="T6" fmla="*/ 0 w 259"/>
                  <a:gd name="T7" fmla="*/ 0 h 39"/>
                  <a:gd name="T8" fmla="*/ 1 w 259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9"/>
                  <a:gd name="T16" fmla="*/ 0 h 39"/>
                  <a:gd name="T17" fmla="*/ 259 w 259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9" h="39">
                    <a:moveTo>
                      <a:pt x="1" y="0"/>
                    </a:moveTo>
                    <a:lnTo>
                      <a:pt x="259" y="23"/>
                    </a:lnTo>
                    <a:lnTo>
                      <a:pt x="257" y="39"/>
                    </a:lnTo>
                    <a:lnTo>
                      <a:pt x="0" y="1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" name="Freeform 187"/>
              <p:cNvSpPr/>
              <p:nvPr/>
            </p:nvSpPr>
            <p:spPr bwMode="auto">
              <a:xfrm>
                <a:off x="4156" y="2185"/>
                <a:ext cx="51" cy="64"/>
              </a:xfrm>
              <a:custGeom>
                <a:avLst/>
                <a:gdLst>
                  <a:gd name="T0" fmla="*/ 1 w 102"/>
                  <a:gd name="T1" fmla="*/ 0 h 129"/>
                  <a:gd name="T2" fmla="*/ 1 w 102"/>
                  <a:gd name="T3" fmla="*/ 0 h 129"/>
                  <a:gd name="T4" fmla="*/ 1 w 102"/>
                  <a:gd name="T5" fmla="*/ 0 h 129"/>
                  <a:gd name="T6" fmla="*/ 0 w 102"/>
                  <a:gd name="T7" fmla="*/ 0 h 129"/>
                  <a:gd name="T8" fmla="*/ 1 w 102"/>
                  <a:gd name="T9" fmla="*/ 0 h 129"/>
                  <a:gd name="T10" fmla="*/ 1 w 102"/>
                  <a:gd name="T11" fmla="*/ 0 h 129"/>
                  <a:gd name="T12" fmla="*/ 1 w 102"/>
                  <a:gd name="T13" fmla="*/ 0 h 129"/>
                  <a:gd name="T14" fmla="*/ 1 w 102"/>
                  <a:gd name="T15" fmla="*/ 0 h 129"/>
                  <a:gd name="T16" fmla="*/ 1 w 102"/>
                  <a:gd name="T17" fmla="*/ 0 h 129"/>
                  <a:gd name="T18" fmla="*/ 1 w 102"/>
                  <a:gd name="T19" fmla="*/ 0 h 129"/>
                  <a:gd name="T20" fmla="*/ 1 w 102"/>
                  <a:gd name="T21" fmla="*/ 0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2"/>
                  <a:gd name="T34" fmla="*/ 0 h 129"/>
                  <a:gd name="T35" fmla="*/ 102 w 102"/>
                  <a:gd name="T36" fmla="*/ 129 h 1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2" h="129">
                    <a:moveTo>
                      <a:pt x="87" y="0"/>
                    </a:moveTo>
                    <a:lnTo>
                      <a:pt x="33" y="4"/>
                    </a:lnTo>
                    <a:lnTo>
                      <a:pt x="5" y="40"/>
                    </a:lnTo>
                    <a:lnTo>
                      <a:pt x="0" y="70"/>
                    </a:lnTo>
                    <a:lnTo>
                      <a:pt x="33" y="121"/>
                    </a:lnTo>
                    <a:lnTo>
                      <a:pt x="102" y="129"/>
                    </a:lnTo>
                    <a:lnTo>
                      <a:pt x="91" y="92"/>
                    </a:lnTo>
                    <a:lnTo>
                      <a:pt x="47" y="73"/>
                    </a:lnTo>
                    <a:lnTo>
                      <a:pt x="47" y="33"/>
                    </a:lnTo>
                    <a:lnTo>
                      <a:pt x="87" y="3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1" name="Freeform 188"/>
              <p:cNvSpPr/>
              <p:nvPr/>
            </p:nvSpPr>
            <p:spPr bwMode="auto">
              <a:xfrm>
                <a:off x="4188" y="2161"/>
                <a:ext cx="85" cy="96"/>
              </a:xfrm>
              <a:custGeom>
                <a:avLst/>
                <a:gdLst>
                  <a:gd name="T0" fmla="*/ 0 w 172"/>
                  <a:gd name="T1" fmla="*/ 0 h 193"/>
                  <a:gd name="T2" fmla="*/ 0 w 172"/>
                  <a:gd name="T3" fmla="*/ 0 h 193"/>
                  <a:gd name="T4" fmla="*/ 0 w 172"/>
                  <a:gd name="T5" fmla="*/ 0 h 193"/>
                  <a:gd name="T6" fmla="*/ 0 w 172"/>
                  <a:gd name="T7" fmla="*/ 0 h 193"/>
                  <a:gd name="T8" fmla="*/ 0 w 172"/>
                  <a:gd name="T9" fmla="*/ 0 h 193"/>
                  <a:gd name="T10" fmla="*/ 0 w 172"/>
                  <a:gd name="T11" fmla="*/ 0 h 193"/>
                  <a:gd name="T12" fmla="*/ 0 w 172"/>
                  <a:gd name="T13" fmla="*/ 0 h 193"/>
                  <a:gd name="T14" fmla="*/ 0 w 172"/>
                  <a:gd name="T15" fmla="*/ 0 h 193"/>
                  <a:gd name="T16" fmla="*/ 0 w 172"/>
                  <a:gd name="T17" fmla="*/ 0 h 193"/>
                  <a:gd name="T18" fmla="*/ 0 w 172"/>
                  <a:gd name="T19" fmla="*/ 0 h 193"/>
                  <a:gd name="T20" fmla="*/ 0 w 172"/>
                  <a:gd name="T21" fmla="*/ 0 h 193"/>
                  <a:gd name="T22" fmla="*/ 0 w 172"/>
                  <a:gd name="T23" fmla="*/ 0 h 193"/>
                  <a:gd name="T24" fmla="*/ 0 w 172"/>
                  <a:gd name="T25" fmla="*/ 0 h 193"/>
                  <a:gd name="T26" fmla="*/ 0 w 172"/>
                  <a:gd name="T27" fmla="*/ 0 h 193"/>
                  <a:gd name="T28" fmla="*/ 0 w 172"/>
                  <a:gd name="T29" fmla="*/ 0 h 193"/>
                  <a:gd name="T30" fmla="*/ 0 w 172"/>
                  <a:gd name="T31" fmla="*/ 0 h 193"/>
                  <a:gd name="T32" fmla="*/ 0 w 172"/>
                  <a:gd name="T33" fmla="*/ 0 h 193"/>
                  <a:gd name="T34" fmla="*/ 0 w 172"/>
                  <a:gd name="T35" fmla="*/ 0 h 193"/>
                  <a:gd name="T36" fmla="*/ 0 w 172"/>
                  <a:gd name="T37" fmla="*/ 0 h 19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2"/>
                  <a:gd name="T58" fmla="*/ 0 h 193"/>
                  <a:gd name="T59" fmla="*/ 172 w 172"/>
                  <a:gd name="T60" fmla="*/ 193 h 19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2" h="193">
                    <a:moveTo>
                      <a:pt x="47" y="0"/>
                    </a:moveTo>
                    <a:lnTo>
                      <a:pt x="6" y="41"/>
                    </a:lnTo>
                    <a:lnTo>
                      <a:pt x="0" y="88"/>
                    </a:lnTo>
                    <a:lnTo>
                      <a:pt x="7" y="119"/>
                    </a:lnTo>
                    <a:lnTo>
                      <a:pt x="18" y="144"/>
                    </a:lnTo>
                    <a:lnTo>
                      <a:pt x="30" y="164"/>
                    </a:lnTo>
                    <a:lnTo>
                      <a:pt x="47" y="177"/>
                    </a:lnTo>
                    <a:lnTo>
                      <a:pt x="67" y="186"/>
                    </a:lnTo>
                    <a:lnTo>
                      <a:pt x="91" y="190"/>
                    </a:lnTo>
                    <a:lnTo>
                      <a:pt x="119" y="193"/>
                    </a:lnTo>
                    <a:lnTo>
                      <a:pt x="151" y="190"/>
                    </a:lnTo>
                    <a:lnTo>
                      <a:pt x="168" y="149"/>
                    </a:lnTo>
                    <a:lnTo>
                      <a:pt x="172" y="113"/>
                    </a:lnTo>
                    <a:lnTo>
                      <a:pt x="164" y="81"/>
                    </a:lnTo>
                    <a:lnTo>
                      <a:pt x="149" y="55"/>
                    </a:lnTo>
                    <a:lnTo>
                      <a:pt x="127" y="33"/>
                    </a:lnTo>
                    <a:lnTo>
                      <a:pt x="100" y="17"/>
                    </a:lnTo>
                    <a:lnTo>
                      <a:pt x="74" y="6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2" name="Freeform 189"/>
              <p:cNvSpPr/>
              <p:nvPr/>
            </p:nvSpPr>
            <p:spPr bwMode="auto">
              <a:xfrm>
                <a:off x="4207" y="2158"/>
                <a:ext cx="69" cy="97"/>
              </a:xfrm>
              <a:custGeom>
                <a:avLst/>
                <a:gdLst>
                  <a:gd name="T0" fmla="*/ 0 w 139"/>
                  <a:gd name="T1" fmla="*/ 0 h 195"/>
                  <a:gd name="T2" fmla="*/ 0 w 139"/>
                  <a:gd name="T3" fmla="*/ 0 h 195"/>
                  <a:gd name="T4" fmla="*/ 0 w 139"/>
                  <a:gd name="T5" fmla="*/ 0 h 195"/>
                  <a:gd name="T6" fmla="*/ 0 w 139"/>
                  <a:gd name="T7" fmla="*/ 0 h 195"/>
                  <a:gd name="T8" fmla="*/ 0 w 139"/>
                  <a:gd name="T9" fmla="*/ 0 h 195"/>
                  <a:gd name="T10" fmla="*/ 0 w 139"/>
                  <a:gd name="T11" fmla="*/ 0 h 195"/>
                  <a:gd name="T12" fmla="*/ 0 w 139"/>
                  <a:gd name="T13" fmla="*/ 0 h 195"/>
                  <a:gd name="T14" fmla="*/ 0 w 139"/>
                  <a:gd name="T15" fmla="*/ 0 h 195"/>
                  <a:gd name="T16" fmla="*/ 0 w 139"/>
                  <a:gd name="T17" fmla="*/ 0 h 195"/>
                  <a:gd name="T18" fmla="*/ 0 w 139"/>
                  <a:gd name="T19" fmla="*/ 0 h 195"/>
                  <a:gd name="T20" fmla="*/ 0 w 139"/>
                  <a:gd name="T21" fmla="*/ 0 h 195"/>
                  <a:gd name="T22" fmla="*/ 0 w 139"/>
                  <a:gd name="T23" fmla="*/ 0 h 195"/>
                  <a:gd name="T24" fmla="*/ 0 w 139"/>
                  <a:gd name="T25" fmla="*/ 0 h 195"/>
                  <a:gd name="T26" fmla="*/ 0 w 139"/>
                  <a:gd name="T27" fmla="*/ 0 h 195"/>
                  <a:gd name="T28" fmla="*/ 0 w 139"/>
                  <a:gd name="T29" fmla="*/ 0 h 195"/>
                  <a:gd name="T30" fmla="*/ 0 w 139"/>
                  <a:gd name="T31" fmla="*/ 0 h 195"/>
                  <a:gd name="T32" fmla="*/ 0 w 139"/>
                  <a:gd name="T33" fmla="*/ 0 h 195"/>
                  <a:gd name="T34" fmla="*/ 0 w 139"/>
                  <a:gd name="T35" fmla="*/ 0 h 195"/>
                  <a:gd name="T36" fmla="*/ 0 w 139"/>
                  <a:gd name="T37" fmla="*/ 0 h 195"/>
                  <a:gd name="T38" fmla="*/ 0 w 139"/>
                  <a:gd name="T39" fmla="*/ 0 h 195"/>
                  <a:gd name="T40" fmla="*/ 0 w 139"/>
                  <a:gd name="T41" fmla="*/ 0 h 195"/>
                  <a:gd name="T42" fmla="*/ 0 w 139"/>
                  <a:gd name="T43" fmla="*/ 0 h 195"/>
                  <a:gd name="T44" fmla="*/ 0 w 139"/>
                  <a:gd name="T45" fmla="*/ 0 h 195"/>
                  <a:gd name="T46" fmla="*/ 0 w 139"/>
                  <a:gd name="T47" fmla="*/ 0 h 195"/>
                  <a:gd name="T48" fmla="*/ 0 w 139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9"/>
                  <a:gd name="T76" fmla="*/ 0 h 195"/>
                  <a:gd name="T77" fmla="*/ 139 w 139"/>
                  <a:gd name="T78" fmla="*/ 195 h 1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9" h="195">
                    <a:moveTo>
                      <a:pt x="22" y="4"/>
                    </a:moveTo>
                    <a:lnTo>
                      <a:pt x="33" y="0"/>
                    </a:lnTo>
                    <a:lnTo>
                      <a:pt x="45" y="2"/>
                    </a:lnTo>
                    <a:lnTo>
                      <a:pt x="58" y="6"/>
                    </a:lnTo>
                    <a:lnTo>
                      <a:pt x="71" y="13"/>
                    </a:lnTo>
                    <a:lnTo>
                      <a:pt x="83" y="25"/>
                    </a:lnTo>
                    <a:lnTo>
                      <a:pt x="96" y="39"/>
                    </a:lnTo>
                    <a:lnTo>
                      <a:pt x="109" y="53"/>
                    </a:lnTo>
                    <a:lnTo>
                      <a:pt x="119" y="72"/>
                    </a:lnTo>
                    <a:lnTo>
                      <a:pt x="134" y="110"/>
                    </a:lnTo>
                    <a:lnTo>
                      <a:pt x="139" y="146"/>
                    </a:lnTo>
                    <a:lnTo>
                      <a:pt x="133" y="174"/>
                    </a:lnTo>
                    <a:lnTo>
                      <a:pt x="117" y="192"/>
                    </a:lnTo>
                    <a:lnTo>
                      <a:pt x="106" y="195"/>
                    </a:lnTo>
                    <a:lnTo>
                      <a:pt x="94" y="194"/>
                    </a:lnTo>
                    <a:lnTo>
                      <a:pt x="81" y="189"/>
                    </a:lnTo>
                    <a:lnTo>
                      <a:pt x="68" y="181"/>
                    </a:lnTo>
                    <a:lnTo>
                      <a:pt x="56" y="171"/>
                    </a:lnTo>
                    <a:lnTo>
                      <a:pt x="43" y="157"/>
                    </a:lnTo>
                    <a:lnTo>
                      <a:pt x="30" y="141"/>
                    </a:lnTo>
                    <a:lnTo>
                      <a:pt x="20" y="123"/>
                    </a:lnTo>
                    <a:lnTo>
                      <a:pt x="5" y="85"/>
                    </a:lnTo>
                    <a:lnTo>
                      <a:pt x="0" y="49"/>
                    </a:lnTo>
                    <a:lnTo>
                      <a:pt x="6" y="21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3" name="Freeform 190"/>
              <p:cNvSpPr/>
              <p:nvPr/>
            </p:nvSpPr>
            <p:spPr bwMode="auto">
              <a:xfrm>
                <a:off x="4210" y="2161"/>
                <a:ext cx="65" cy="92"/>
              </a:xfrm>
              <a:custGeom>
                <a:avLst/>
                <a:gdLst>
                  <a:gd name="T0" fmla="*/ 0 w 131"/>
                  <a:gd name="T1" fmla="*/ 0 h 186"/>
                  <a:gd name="T2" fmla="*/ 0 w 131"/>
                  <a:gd name="T3" fmla="*/ 0 h 186"/>
                  <a:gd name="T4" fmla="*/ 0 w 131"/>
                  <a:gd name="T5" fmla="*/ 0 h 186"/>
                  <a:gd name="T6" fmla="*/ 0 w 131"/>
                  <a:gd name="T7" fmla="*/ 0 h 186"/>
                  <a:gd name="T8" fmla="*/ 0 w 131"/>
                  <a:gd name="T9" fmla="*/ 0 h 186"/>
                  <a:gd name="T10" fmla="*/ 0 w 131"/>
                  <a:gd name="T11" fmla="*/ 0 h 186"/>
                  <a:gd name="T12" fmla="*/ 0 w 131"/>
                  <a:gd name="T13" fmla="*/ 0 h 186"/>
                  <a:gd name="T14" fmla="*/ 0 w 131"/>
                  <a:gd name="T15" fmla="*/ 0 h 186"/>
                  <a:gd name="T16" fmla="*/ 0 w 131"/>
                  <a:gd name="T17" fmla="*/ 0 h 186"/>
                  <a:gd name="T18" fmla="*/ 0 w 131"/>
                  <a:gd name="T19" fmla="*/ 0 h 186"/>
                  <a:gd name="T20" fmla="*/ 0 w 131"/>
                  <a:gd name="T21" fmla="*/ 0 h 186"/>
                  <a:gd name="T22" fmla="*/ 0 w 131"/>
                  <a:gd name="T23" fmla="*/ 0 h 186"/>
                  <a:gd name="T24" fmla="*/ 0 w 131"/>
                  <a:gd name="T25" fmla="*/ 0 h 186"/>
                  <a:gd name="T26" fmla="*/ 0 w 131"/>
                  <a:gd name="T27" fmla="*/ 0 h 186"/>
                  <a:gd name="T28" fmla="*/ 0 w 131"/>
                  <a:gd name="T29" fmla="*/ 0 h 186"/>
                  <a:gd name="T30" fmla="*/ 0 w 131"/>
                  <a:gd name="T31" fmla="*/ 0 h 186"/>
                  <a:gd name="T32" fmla="*/ 0 w 131"/>
                  <a:gd name="T33" fmla="*/ 0 h 186"/>
                  <a:gd name="T34" fmla="*/ 0 w 131"/>
                  <a:gd name="T35" fmla="*/ 0 h 186"/>
                  <a:gd name="T36" fmla="*/ 0 w 131"/>
                  <a:gd name="T37" fmla="*/ 0 h 186"/>
                  <a:gd name="T38" fmla="*/ 0 w 131"/>
                  <a:gd name="T39" fmla="*/ 0 h 186"/>
                  <a:gd name="T40" fmla="*/ 0 w 131"/>
                  <a:gd name="T41" fmla="*/ 0 h 186"/>
                  <a:gd name="T42" fmla="*/ 0 w 131"/>
                  <a:gd name="T43" fmla="*/ 0 h 186"/>
                  <a:gd name="T44" fmla="*/ 0 w 131"/>
                  <a:gd name="T45" fmla="*/ 0 h 186"/>
                  <a:gd name="T46" fmla="*/ 0 w 131"/>
                  <a:gd name="T47" fmla="*/ 0 h 186"/>
                  <a:gd name="T48" fmla="*/ 0 w 131"/>
                  <a:gd name="T49" fmla="*/ 0 h 18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1"/>
                  <a:gd name="T76" fmla="*/ 0 h 186"/>
                  <a:gd name="T77" fmla="*/ 131 w 131"/>
                  <a:gd name="T78" fmla="*/ 186 h 18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1" h="186">
                    <a:moveTo>
                      <a:pt x="20" y="3"/>
                    </a:moveTo>
                    <a:lnTo>
                      <a:pt x="30" y="0"/>
                    </a:lnTo>
                    <a:lnTo>
                      <a:pt x="41" y="0"/>
                    </a:lnTo>
                    <a:lnTo>
                      <a:pt x="54" y="5"/>
                    </a:lnTo>
                    <a:lnTo>
                      <a:pt x="67" y="12"/>
                    </a:lnTo>
                    <a:lnTo>
                      <a:pt x="80" y="22"/>
                    </a:lnTo>
                    <a:lnTo>
                      <a:pt x="91" y="35"/>
                    </a:lnTo>
                    <a:lnTo>
                      <a:pt x="103" y="51"/>
                    </a:lnTo>
                    <a:lnTo>
                      <a:pt x="113" y="68"/>
                    </a:lnTo>
                    <a:lnTo>
                      <a:pt x="127" y="105"/>
                    </a:lnTo>
                    <a:lnTo>
                      <a:pt x="131" y="138"/>
                    </a:lnTo>
                    <a:lnTo>
                      <a:pt x="126" y="166"/>
                    </a:lnTo>
                    <a:lnTo>
                      <a:pt x="111" y="182"/>
                    </a:lnTo>
                    <a:lnTo>
                      <a:pt x="100" y="186"/>
                    </a:lnTo>
                    <a:lnTo>
                      <a:pt x="89" y="185"/>
                    </a:lnTo>
                    <a:lnTo>
                      <a:pt x="77" y="181"/>
                    </a:lnTo>
                    <a:lnTo>
                      <a:pt x="65" y="173"/>
                    </a:lnTo>
                    <a:lnTo>
                      <a:pt x="52" y="163"/>
                    </a:lnTo>
                    <a:lnTo>
                      <a:pt x="39" y="150"/>
                    </a:lnTo>
                    <a:lnTo>
                      <a:pt x="29" y="134"/>
                    </a:lnTo>
                    <a:lnTo>
                      <a:pt x="18" y="117"/>
                    </a:lnTo>
                    <a:lnTo>
                      <a:pt x="5" y="80"/>
                    </a:lnTo>
                    <a:lnTo>
                      <a:pt x="0" y="46"/>
                    </a:lnTo>
                    <a:lnTo>
                      <a:pt x="5" y="19"/>
                    </a:lnTo>
                    <a:lnTo>
                      <a:pt x="20" y="3"/>
                    </a:lnTo>
                    <a:close/>
                  </a:path>
                </a:pathLst>
              </a:custGeom>
              <a:solidFill>
                <a:srgbClr val="934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4" name="Freeform 191"/>
              <p:cNvSpPr/>
              <p:nvPr/>
            </p:nvSpPr>
            <p:spPr bwMode="auto">
              <a:xfrm>
                <a:off x="4211" y="2163"/>
                <a:ext cx="63" cy="89"/>
              </a:xfrm>
              <a:custGeom>
                <a:avLst/>
                <a:gdLst>
                  <a:gd name="T0" fmla="*/ 1 w 126"/>
                  <a:gd name="T1" fmla="*/ 1 h 177"/>
                  <a:gd name="T2" fmla="*/ 1 w 126"/>
                  <a:gd name="T3" fmla="*/ 0 h 177"/>
                  <a:gd name="T4" fmla="*/ 1 w 126"/>
                  <a:gd name="T5" fmla="*/ 1 h 177"/>
                  <a:gd name="T6" fmla="*/ 1 w 126"/>
                  <a:gd name="T7" fmla="*/ 1 h 177"/>
                  <a:gd name="T8" fmla="*/ 1 w 126"/>
                  <a:gd name="T9" fmla="*/ 1 h 177"/>
                  <a:gd name="T10" fmla="*/ 1 w 126"/>
                  <a:gd name="T11" fmla="*/ 1 h 177"/>
                  <a:gd name="T12" fmla="*/ 1 w 126"/>
                  <a:gd name="T13" fmla="*/ 1 h 177"/>
                  <a:gd name="T14" fmla="*/ 1 w 126"/>
                  <a:gd name="T15" fmla="*/ 1 h 177"/>
                  <a:gd name="T16" fmla="*/ 1 w 126"/>
                  <a:gd name="T17" fmla="*/ 1 h 177"/>
                  <a:gd name="T18" fmla="*/ 1 w 126"/>
                  <a:gd name="T19" fmla="*/ 1 h 177"/>
                  <a:gd name="T20" fmla="*/ 1 w 126"/>
                  <a:gd name="T21" fmla="*/ 1 h 177"/>
                  <a:gd name="T22" fmla="*/ 1 w 126"/>
                  <a:gd name="T23" fmla="*/ 1 h 177"/>
                  <a:gd name="T24" fmla="*/ 1 w 126"/>
                  <a:gd name="T25" fmla="*/ 1 h 177"/>
                  <a:gd name="T26" fmla="*/ 1 w 126"/>
                  <a:gd name="T27" fmla="*/ 1 h 177"/>
                  <a:gd name="T28" fmla="*/ 1 w 126"/>
                  <a:gd name="T29" fmla="*/ 1 h 177"/>
                  <a:gd name="T30" fmla="*/ 1 w 126"/>
                  <a:gd name="T31" fmla="*/ 1 h 177"/>
                  <a:gd name="T32" fmla="*/ 1 w 126"/>
                  <a:gd name="T33" fmla="*/ 1 h 177"/>
                  <a:gd name="T34" fmla="*/ 1 w 126"/>
                  <a:gd name="T35" fmla="*/ 1 h 177"/>
                  <a:gd name="T36" fmla="*/ 1 w 126"/>
                  <a:gd name="T37" fmla="*/ 1 h 177"/>
                  <a:gd name="T38" fmla="*/ 1 w 126"/>
                  <a:gd name="T39" fmla="*/ 1 h 177"/>
                  <a:gd name="T40" fmla="*/ 1 w 126"/>
                  <a:gd name="T41" fmla="*/ 1 h 177"/>
                  <a:gd name="T42" fmla="*/ 1 w 126"/>
                  <a:gd name="T43" fmla="*/ 1 h 177"/>
                  <a:gd name="T44" fmla="*/ 0 w 126"/>
                  <a:gd name="T45" fmla="*/ 1 h 177"/>
                  <a:gd name="T46" fmla="*/ 1 w 126"/>
                  <a:gd name="T47" fmla="*/ 1 h 177"/>
                  <a:gd name="T48" fmla="*/ 1 w 126"/>
                  <a:gd name="T49" fmla="*/ 1 h 17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6"/>
                  <a:gd name="T76" fmla="*/ 0 h 177"/>
                  <a:gd name="T77" fmla="*/ 126 w 126"/>
                  <a:gd name="T78" fmla="*/ 177 h 17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6" h="177">
                    <a:moveTo>
                      <a:pt x="19" y="3"/>
                    </a:moveTo>
                    <a:lnTo>
                      <a:pt x="29" y="0"/>
                    </a:lnTo>
                    <a:lnTo>
                      <a:pt x="41" y="1"/>
                    </a:lnTo>
                    <a:lnTo>
                      <a:pt x="52" y="4"/>
                    </a:lnTo>
                    <a:lnTo>
                      <a:pt x="64" y="11"/>
                    </a:lnTo>
                    <a:lnTo>
                      <a:pt x="77" y="22"/>
                    </a:lnTo>
                    <a:lnTo>
                      <a:pt x="88" y="34"/>
                    </a:lnTo>
                    <a:lnTo>
                      <a:pt x="100" y="48"/>
                    </a:lnTo>
                    <a:lnTo>
                      <a:pt x="109" y="66"/>
                    </a:lnTo>
                    <a:lnTo>
                      <a:pt x="123" y="101"/>
                    </a:lnTo>
                    <a:lnTo>
                      <a:pt x="126" y="133"/>
                    </a:lnTo>
                    <a:lnTo>
                      <a:pt x="121" y="159"/>
                    </a:lnTo>
                    <a:lnTo>
                      <a:pt x="106" y="175"/>
                    </a:lnTo>
                    <a:lnTo>
                      <a:pt x="97" y="177"/>
                    </a:lnTo>
                    <a:lnTo>
                      <a:pt x="86" y="177"/>
                    </a:lnTo>
                    <a:lnTo>
                      <a:pt x="74" y="173"/>
                    </a:lnTo>
                    <a:lnTo>
                      <a:pt x="63" y="166"/>
                    </a:lnTo>
                    <a:lnTo>
                      <a:pt x="50" y="155"/>
                    </a:lnTo>
                    <a:lnTo>
                      <a:pt x="38" y="143"/>
                    </a:lnTo>
                    <a:lnTo>
                      <a:pt x="27" y="129"/>
                    </a:lnTo>
                    <a:lnTo>
                      <a:pt x="18" y="112"/>
                    </a:lnTo>
                    <a:lnTo>
                      <a:pt x="4" y="77"/>
                    </a:lnTo>
                    <a:lnTo>
                      <a:pt x="0" y="45"/>
                    </a:lnTo>
                    <a:lnTo>
                      <a:pt x="5" y="19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9E5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5" name="Freeform 192"/>
              <p:cNvSpPr/>
              <p:nvPr/>
            </p:nvSpPr>
            <p:spPr bwMode="auto">
              <a:xfrm>
                <a:off x="4213" y="2166"/>
                <a:ext cx="60" cy="84"/>
              </a:xfrm>
              <a:custGeom>
                <a:avLst/>
                <a:gdLst>
                  <a:gd name="T0" fmla="*/ 1 w 120"/>
                  <a:gd name="T1" fmla="*/ 0 h 169"/>
                  <a:gd name="T2" fmla="*/ 1 w 120"/>
                  <a:gd name="T3" fmla="*/ 0 h 169"/>
                  <a:gd name="T4" fmla="*/ 1 w 120"/>
                  <a:gd name="T5" fmla="*/ 0 h 169"/>
                  <a:gd name="T6" fmla="*/ 1 w 120"/>
                  <a:gd name="T7" fmla="*/ 0 h 169"/>
                  <a:gd name="T8" fmla="*/ 1 w 120"/>
                  <a:gd name="T9" fmla="*/ 0 h 169"/>
                  <a:gd name="T10" fmla="*/ 1 w 120"/>
                  <a:gd name="T11" fmla="*/ 0 h 169"/>
                  <a:gd name="T12" fmla="*/ 1 w 120"/>
                  <a:gd name="T13" fmla="*/ 0 h 169"/>
                  <a:gd name="T14" fmla="*/ 1 w 120"/>
                  <a:gd name="T15" fmla="*/ 0 h 169"/>
                  <a:gd name="T16" fmla="*/ 1 w 120"/>
                  <a:gd name="T17" fmla="*/ 0 h 169"/>
                  <a:gd name="T18" fmla="*/ 1 w 120"/>
                  <a:gd name="T19" fmla="*/ 0 h 169"/>
                  <a:gd name="T20" fmla="*/ 1 w 120"/>
                  <a:gd name="T21" fmla="*/ 0 h 169"/>
                  <a:gd name="T22" fmla="*/ 1 w 120"/>
                  <a:gd name="T23" fmla="*/ 0 h 169"/>
                  <a:gd name="T24" fmla="*/ 1 w 120"/>
                  <a:gd name="T25" fmla="*/ 0 h 169"/>
                  <a:gd name="T26" fmla="*/ 1 w 120"/>
                  <a:gd name="T27" fmla="*/ 0 h 169"/>
                  <a:gd name="T28" fmla="*/ 1 w 120"/>
                  <a:gd name="T29" fmla="*/ 0 h 169"/>
                  <a:gd name="T30" fmla="*/ 1 w 120"/>
                  <a:gd name="T31" fmla="*/ 0 h 169"/>
                  <a:gd name="T32" fmla="*/ 1 w 120"/>
                  <a:gd name="T33" fmla="*/ 0 h 169"/>
                  <a:gd name="T34" fmla="*/ 1 w 120"/>
                  <a:gd name="T35" fmla="*/ 0 h 169"/>
                  <a:gd name="T36" fmla="*/ 1 w 120"/>
                  <a:gd name="T37" fmla="*/ 0 h 169"/>
                  <a:gd name="T38" fmla="*/ 1 w 120"/>
                  <a:gd name="T39" fmla="*/ 0 h 169"/>
                  <a:gd name="T40" fmla="*/ 1 w 120"/>
                  <a:gd name="T41" fmla="*/ 0 h 169"/>
                  <a:gd name="T42" fmla="*/ 1 w 120"/>
                  <a:gd name="T43" fmla="*/ 0 h 169"/>
                  <a:gd name="T44" fmla="*/ 0 w 120"/>
                  <a:gd name="T45" fmla="*/ 0 h 169"/>
                  <a:gd name="T46" fmla="*/ 1 w 120"/>
                  <a:gd name="T47" fmla="*/ 0 h 169"/>
                  <a:gd name="T48" fmla="*/ 1 w 120"/>
                  <a:gd name="T49" fmla="*/ 0 h 1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0"/>
                  <a:gd name="T76" fmla="*/ 0 h 169"/>
                  <a:gd name="T77" fmla="*/ 120 w 120"/>
                  <a:gd name="T78" fmla="*/ 169 h 1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0" h="169">
                    <a:moveTo>
                      <a:pt x="20" y="2"/>
                    </a:moveTo>
                    <a:lnTo>
                      <a:pt x="29" y="0"/>
                    </a:lnTo>
                    <a:lnTo>
                      <a:pt x="39" y="0"/>
                    </a:lnTo>
                    <a:lnTo>
                      <a:pt x="49" y="4"/>
                    </a:lnTo>
                    <a:lnTo>
                      <a:pt x="61" y="11"/>
                    </a:lnTo>
                    <a:lnTo>
                      <a:pt x="73" y="20"/>
                    </a:lnTo>
                    <a:lnTo>
                      <a:pt x="84" y="32"/>
                    </a:lnTo>
                    <a:lnTo>
                      <a:pt x="94" y="46"/>
                    </a:lnTo>
                    <a:lnTo>
                      <a:pt x="104" y="62"/>
                    </a:lnTo>
                    <a:lnTo>
                      <a:pt x="116" y="95"/>
                    </a:lnTo>
                    <a:lnTo>
                      <a:pt x="120" y="126"/>
                    </a:lnTo>
                    <a:lnTo>
                      <a:pt x="115" y="151"/>
                    </a:lnTo>
                    <a:lnTo>
                      <a:pt x="101" y="166"/>
                    </a:lnTo>
                    <a:lnTo>
                      <a:pt x="92" y="169"/>
                    </a:lnTo>
                    <a:lnTo>
                      <a:pt x="82" y="168"/>
                    </a:lnTo>
                    <a:lnTo>
                      <a:pt x="70" y="164"/>
                    </a:lnTo>
                    <a:lnTo>
                      <a:pt x="59" y="157"/>
                    </a:lnTo>
                    <a:lnTo>
                      <a:pt x="47" y="147"/>
                    </a:lnTo>
                    <a:lnTo>
                      <a:pt x="36" y="136"/>
                    </a:lnTo>
                    <a:lnTo>
                      <a:pt x="25" y="122"/>
                    </a:lnTo>
                    <a:lnTo>
                      <a:pt x="16" y="106"/>
                    </a:lnTo>
                    <a:lnTo>
                      <a:pt x="3" y="72"/>
                    </a:lnTo>
                    <a:lnTo>
                      <a:pt x="0" y="41"/>
                    </a:lnTo>
                    <a:lnTo>
                      <a:pt x="6" y="17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A56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6" name="Freeform 193"/>
              <p:cNvSpPr/>
              <p:nvPr/>
            </p:nvSpPr>
            <p:spPr bwMode="auto">
              <a:xfrm>
                <a:off x="4215" y="2168"/>
                <a:ext cx="57" cy="81"/>
              </a:xfrm>
              <a:custGeom>
                <a:avLst/>
                <a:gdLst>
                  <a:gd name="T0" fmla="*/ 1 w 114"/>
                  <a:gd name="T1" fmla="*/ 1 h 162"/>
                  <a:gd name="T2" fmla="*/ 1 w 114"/>
                  <a:gd name="T3" fmla="*/ 0 h 162"/>
                  <a:gd name="T4" fmla="*/ 1 w 114"/>
                  <a:gd name="T5" fmla="*/ 0 h 162"/>
                  <a:gd name="T6" fmla="*/ 1 w 114"/>
                  <a:gd name="T7" fmla="*/ 1 h 162"/>
                  <a:gd name="T8" fmla="*/ 1 w 114"/>
                  <a:gd name="T9" fmla="*/ 1 h 162"/>
                  <a:gd name="T10" fmla="*/ 1 w 114"/>
                  <a:gd name="T11" fmla="*/ 1 h 162"/>
                  <a:gd name="T12" fmla="*/ 1 w 114"/>
                  <a:gd name="T13" fmla="*/ 1 h 162"/>
                  <a:gd name="T14" fmla="*/ 1 w 114"/>
                  <a:gd name="T15" fmla="*/ 1 h 162"/>
                  <a:gd name="T16" fmla="*/ 1 w 114"/>
                  <a:gd name="T17" fmla="*/ 1 h 162"/>
                  <a:gd name="T18" fmla="*/ 1 w 114"/>
                  <a:gd name="T19" fmla="*/ 1 h 162"/>
                  <a:gd name="T20" fmla="*/ 1 w 114"/>
                  <a:gd name="T21" fmla="*/ 1 h 162"/>
                  <a:gd name="T22" fmla="*/ 1 w 114"/>
                  <a:gd name="T23" fmla="*/ 1 h 162"/>
                  <a:gd name="T24" fmla="*/ 1 w 114"/>
                  <a:gd name="T25" fmla="*/ 1 h 162"/>
                  <a:gd name="T26" fmla="*/ 1 w 114"/>
                  <a:gd name="T27" fmla="*/ 1 h 162"/>
                  <a:gd name="T28" fmla="*/ 1 w 114"/>
                  <a:gd name="T29" fmla="*/ 1 h 162"/>
                  <a:gd name="T30" fmla="*/ 1 w 114"/>
                  <a:gd name="T31" fmla="*/ 1 h 162"/>
                  <a:gd name="T32" fmla="*/ 1 w 114"/>
                  <a:gd name="T33" fmla="*/ 1 h 162"/>
                  <a:gd name="T34" fmla="*/ 1 w 114"/>
                  <a:gd name="T35" fmla="*/ 1 h 162"/>
                  <a:gd name="T36" fmla="*/ 1 w 114"/>
                  <a:gd name="T37" fmla="*/ 1 h 162"/>
                  <a:gd name="T38" fmla="*/ 1 w 114"/>
                  <a:gd name="T39" fmla="*/ 1 h 162"/>
                  <a:gd name="T40" fmla="*/ 1 w 114"/>
                  <a:gd name="T41" fmla="*/ 1 h 162"/>
                  <a:gd name="T42" fmla="*/ 1 w 114"/>
                  <a:gd name="T43" fmla="*/ 1 h 162"/>
                  <a:gd name="T44" fmla="*/ 0 w 114"/>
                  <a:gd name="T45" fmla="*/ 1 h 162"/>
                  <a:gd name="T46" fmla="*/ 1 w 114"/>
                  <a:gd name="T47" fmla="*/ 1 h 162"/>
                  <a:gd name="T48" fmla="*/ 1 w 114"/>
                  <a:gd name="T49" fmla="*/ 1 h 1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4"/>
                  <a:gd name="T76" fmla="*/ 0 h 162"/>
                  <a:gd name="T77" fmla="*/ 114 w 114"/>
                  <a:gd name="T78" fmla="*/ 162 h 16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4" h="162">
                    <a:moveTo>
                      <a:pt x="18" y="3"/>
                    </a:moveTo>
                    <a:lnTo>
                      <a:pt x="27" y="0"/>
                    </a:lnTo>
                    <a:lnTo>
                      <a:pt x="37" y="0"/>
                    </a:lnTo>
                    <a:lnTo>
                      <a:pt x="48" y="5"/>
                    </a:lnTo>
                    <a:lnTo>
                      <a:pt x="58" y="11"/>
                    </a:lnTo>
                    <a:lnTo>
                      <a:pt x="70" y="20"/>
                    </a:lnTo>
                    <a:lnTo>
                      <a:pt x="80" y="31"/>
                    </a:lnTo>
                    <a:lnTo>
                      <a:pt x="89" y="45"/>
                    </a:lnTo>
                    <a:lnTo>
                      <a:pt x="98" y="60"/>
                    </a:lnTo>
                    <a:lnTo>
                      <a:pt x="111" y="92"/>
                    </a:lnTo>
                    <a:lnTo>
                      <a:pt x="114" y="121"/>
                    </a:lnTo>
                    <a:lnTo>
                      <a:pt x="110" y="145"/>
                    </a:lnTo>
                    <a:lnTo>
                      <a:pt x="97" y="159"/>
                    </a:lnTo>
                    <a:lnTo>
                      <a:pt x="88" y="162"/>
                    </a:lnTo>
                    <a:lnTo>
                      <a:pt x="79" y="162"/>
                    </a:lnTo>
                    <a:lnTo>
                      <a:pt x="68" y="158"/>
                    </a:lnTo>
                    <a:lnTo>
                      <a:pt x="57" y="151"/>
                    </a:lnTo>
                    <a:lnTo>
                      <a:pt x="46" y="142"/>
                    </a:lnTo>
                    <a:lnTo>
                      <a:pt x="36" y="130"/>
                    </a:lnTo>
                    <a:lnTo>
                      <a:pt x="26" y="117"/>
                    </a:lnTo>
                    <a:lnTo>
                      <a:pt x="18" y="102"/>
                    </a:lnTo>
                    <a:lnTo>
                      <a:pt x="5" y="69"/>
                    </a:lnTo>
                    <a:lnTo>
                      <a:pt x="0" y="41"/>
                    </a:lnTo>
                    <a:lnTo>
                      <a:pt x="5" y="18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AD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7" name="Freeform 194"/>
              <p:cNvSpPr/>
              <p:nvPr/>
            </p:nvSpPr>
            <p:spPr bwMode="auto">
              <a:xfrm>
                <a:off x="4216" y="2171"/>
                <a:ext cx="55" cy="76"/>
              </a:xfrm>
              <a:custGeom>
                <a:avLst/>
                <a:gdLst>
                  <a:gd name="T0" fmla="*/ 1 w 108"/>
                  <a:gd name="T1" fmla="*/ 1 h 152"/>
                  <a:gd name="T2" fmla="*/ 1 w 108"/>
                  <a:gd name="T3" fmla="*/ 0 h 152"/>
                  <a:gd name="T4" fmla="*/ 1 w 108"/>
                  <a:gd name="T5" fmla="*/ 0 h 152"/>
                  <a:gd name="T6" fmla="*/ 1 w 108"/>
                  <a:gd name="T7" fmla="*/ 1 h 152"/>
                  <a:gd name="T8" fmla="*/ 1 w 108"/>
                  <a:gd name="T9" fmla="*/ 1 h 152"/>
                  <a:gd name="T10" fmla="*/ 1 w 108"/>
                  <a:gd name="T11" fmla="*/ 1 h 152"/>
                  <a:gd name="T12" fmla="*/ 1 w 108"/>
                  <a:gd name="T13" fmla="*/ 1 h 152"/>
                  <a:gd name="T14" fmla="*/ 1 w 108"/>
                  <a:gd name="T15" fmla="*/ 1 h 152"/>
                  <a:gd name="T16" fmla="*/ 1 w 108"/>
                  <a:gd name="T17" fmla="*/ 1 h 152"/>
                  <a:gd name="T18" fmla="*/ 1 w 108"/>
                  <a:gd name="T19" fmla="*/ 1 h 152"/>
                  <a:gd name="T20" fmla="*/ 1 w 108"/>
                  <a:gd name="T21" fmla="*/ 1 h 152"/>
                  <a:gd name="T22" fmla="*/ 1 w 108"/>
                  <a:gd name="T23" fmla="*/ 1 h 152"/>
                  <a:gd name="T24" fmla="*/ 1 w 108"/>
                  <a:gd name="T25" fmla="*/ 1 h 152"/>
                  <a:gd name="T26" fmla="*/ 1 w 108"/>
                  <a:gd name="T27" fmla="*/ 1 h 152"/>
                  <a:gd name="T28" fmla="*/ 1 w 108"/>
                  <a:gd name="T29" fmla="*/ 1 h 152"/>
                  <a:gd name="T30" fmla="*/ 1 w 108"/>
                  <a:gd name="T31" fmla="*/ 1 h 152"/>
                  <a:gd name="T32" fmla="*/ 1 w 108"/>
                  <a:gd name="T33" fmla="*/ 1 h 152"/>
                  <a:gd name="T34" fmla="*/ 1 w 108"/>
                  <a:gd name="T35" fmla="*/ 1 h 152"/>
                  <a:gd name="T36" fmla="*/ 1 w 108"/>
                  <a:gd name="T37" fmla="*/ 1 h 152"/>
                  <a:gd name="T38" fmla="*/ 1 w 108"/>
                  <a:gd name="T39" fmla="*/ 1 h 152"/>
                  <a:gd name="T40" fmla="*/ 1 w 108"/>
                  <a:gd name="T41" fmla="*/ 1 h 152"/>
                  <a:gd name="T42" fmla="*/ 1 w 108"/>
                  <a:gd name="T43" fmla="*/ 1 h 152"/>
                  <a:gd name="T44" fmla="*/ 0 w 108"/>
                  <a:gd name="T45" fmla="*/ 1 h 152"/>
                  <a:gd name="T46" fmla="*/ 1 w 108"/>
                  <a:gd name="T47" fmla="*/ 1 h 152"/>
                  <a:gd name="T48" fmla="*/ 1 w 108"/>
                  <a:gd name="T49" fmla="*/ 1 h 1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8"/>
                  <a:gd name="T76" fmla="*/ 0 h 152"/>
                  <a:gd name="T77" fmla="*/ 108 w 108"/>
                  <a:gd name="T78" fmla="*/ 152 h 1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8" h="152">
                    <a:moveTo>
                      <a:pt x="17" y="2"/>
                    </a:moveTo>
                    <a:lnTo>
                      <a:pt x="25" y="0"/>
                    </a:lnTo>
                    <a:lnTo>
                      <a:pt x="34" y="0"/>
                    </a:lnTo>
                    <a:lnTo>
                      <a:pt x="45" y="3"/>
                    </a:lnTo>
                    <a:lnTo>
                      <a:pt x="55" y="9"/>
                    </a:lnTo>
                    <a:lnTo>
                      <a:pt x="66" y="18"/>
                    </a:lnTo>
                    <a:lnTo>
                      <a:pt x="76" y="29"/>
                    </a:lnTo>
                    <a:lnTo>
                      <a:pt x="85" y="41"/>
                    </a:lnTo>
                    <a:lnTo>
                      <a:pt x="93" y="56"/>
                    </a:lnTo>
                    <a:lnTo>
                      <a:pt x="105" y="86"/>
                    </a:lnTo>
                    <a:lnTo>
                      <a:pt x="108" y="114"/>
                    </a:lnTo>
                    <a:lnTo>
                      <a:pt x="105" y="136"/>
                    </a:lnTo>
                    <a:lnTo>
                      <a:pt x="92" y="150"/>
                    </a:lnTo>
                    <a:lnTo>
                      <a:pt x="83" y="152"/>
                    </a:lnTo>
                    <a:lnTo>
                      <a:pt x="74" y="152"/>
                    </a:lnTo>
                    <a:lnTo>
                      <a:pt x="63" y="149"/>
                    </a:lnTo>
                    <a:lnTo>
                      <a:pt x="54" y="143"/>
                    </a:lnTo>
                    <a:lnTo>
                      <a:pt x="44" y="134"/>
                    </a:lnTo>
                    <a:lnTo>
                      <a:pt x="33" y="123"/>
                    </a:lnTo>
                    <a:lnTo>
                      <a:pt x="24" y="111"/>
                    </a:lnTo>
                    <a:lnTo>
                      <a:pt x="15" y="96"/>
                    </a:lnTo>
                    <a:lnTo>
                      <a:pt x="3" y="66"/>
                    </a:lnTo>
                    <a:lnTo>
                      <a:pt x="0" y="38"/>
                    </a:lnTo>
                    <a:lnTo>
                      <a:pt x="4" y="16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B77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8" name="Freeform 195"/>
              <p:cNvSpPr/>
              <p:nvPr/>
            </p:nvSpPr>
            <p:spPr bwMode="auto">
              <a:xfrm>
                <a:off x="4218" y="2173"/>
                <a:ext cx="52" cy="73"/>
              </a:xfrm>
              <a:custGeom>
                <a:avLst/>
                <a:gdLst>
                  <a:gd name="T0" fmla="*/ 1 w 104"/>
                  <a:gd name="T1" fmla="*/ 1 h 145"/>
                  <a:gd name="T2" fmla="*/ 1 w 104"/>
                  <a:gd name="T3" fmla="*/ 0 h 145"/>
                  <a:gd name="T4" fmla="*/ 1 w 104"/>
                  <a:gd name="T5" fmla="*/ 0 h 145"/>
                  <a:gd name="T6" fmla="*/ 1 w 104"/>
                  <a:gd name="T7" fmla="*/ 1 h 145"/>
                  <a:gd name="T8" fmla="*/ 1 w 104"/>
                  <a:gd name="T9" fmla="*/ 1 h 145"/>
                  <a:gd name="T10" fmla="*/ 1 w 104"/>
                  <a:gd name="T11" fmla="*/ 1 h 145"/>
                  <a:gd name="T12" fmla="*/ 1 w 104"/>
                  <a:gd name="T13" fmla="*/ 1 h 145"/>
                  <a:gd name="T14" fmla="*/ 1 w 104"/>
                  <a:gd name="T15" fmla="*/ 1 h 145"/>
                  <a:gd name="T16" fmla="*/ 1 w 104"/>
                  <a:gd name="T17" fmla="*/ 1 h 145"/>
                  <a:gd name="T18" fmla="*/ 1 w 104"/>
                  <a:gd name="T19" fmla="*/ 1 h 145"/>
                  <a:gd name="T20" fmla="*/ 1 w 104"/>
                  <a:gd name="T21" fmla="*/ 1 h 145"/>
                  <a:gd name="T22" fmla="*/ 1 w 104"/>
                  <a:gd name="T23" fmla="*/ 1 h 145"/>
                  <a:gd name="T24" fmla="*/ 1 w 104"/>
                  <a:gd name="T25" fmla="*/ 1 h 145"/>
                  <a:gd name="T26" fmla="*/ 1 w 104"/>
                  <a:gd name="T27" fmla="*/ 1 h 145"/>
                  <a:gd name="T28" fmla="*/ 1 w 104"/>
                  <a:gd name="T29" fmla="*/ 1 h 145"/>
                  <a:gd name="T30" fmla="*/ 1 w 104"/>
                  <a:gd name="T31" fmla="*/ 1 h 145"/>
                  <a:gd name="T32" fmla="*/ 1 w 104"/>
                  <a:gd name="T33" fmla="*/ 1 h 145"/>
                  <a:gd name="T34" fmla="*/ 1 w 104"/>
                  <a:gd name="T35" fmla="*/ 1 h 145"/>
                  <a:gd name="T36" fmla="*/ 1 w 104"/>
                  <a:gd name="T37" fmla="*/ 1 h 145"/>
                  <a:gd name="T38" fmla="*/ 1 w 104"/>
                  <a:gd name="T39" fmla="*/ 1 h 145"/>
                  <a:gd name="T40" fmla="*/ 1 w 104"/>
                  <a:gd name="T41" fmla="*/ 1 h 145"/>
                  <a:gd name="T42" fmla="*/ 1 w 104"/>
                  <a:gd name="T43" fmla="*/ 1 h 145"/>
                  <a:gd name="T44" fmla="*/ 0 w 104"/>
                  <a:gd name="T45" fmla="*/ 1 h 145"/>
                  <a:gd name="T46" fmla="*/ 1 w 104"/>
                  <a:gd name="T47" fmla="*/ 1 h 145"/>
                  <a:gd name="T48" fmla="*/ 1 w 104"/>
                  <a:gd name="T49" fmla="*/ 1 h 1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4"/>
                  <a:gd name="T76" fmla="*/ 0 h 145"/>
                  <a:gd name="T77" fmla="*/ 104 w 104"/>
                  <a:gd name="T78" fmla="*/ 145 h 14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4" h="145">
                    <a:moveTo>
                      <a:pt x="16" y="2"/>
                    </a:moveTo>
                    <a:lnTo>
                      <a:pt x="24" y="0"/>
                    </a:lnTo>
                    <a:lnTo>
                      <a:pt x="34" y="0"/>
                    </a:lnTo>
                    <a:lnTo>
                      <a:pt x="43" y="3"/>
                    </a:lnTo>
                    <a:lnTo>
                      <a:pt x="53" y="9"/>
                    </a:lnTo>
                    <a:lnTo>
                      <a:pt x="63" y="17"/>
                    </a:lnTo>
                    <a:lnTo>
                      <a:pt x="73" y="27"/>
                    </a:lnTo>
                    <a:lnTo>
                      <a:pt x="81" y="40"/>
                    </a:lnTo>
                    <a:lnTo>
                      <a:pt x="89" y="54"/>
                    </a:lnTo>
                    <a:lnTo>
                      <a:pt x="101" y="83"/>
                    </a:lnTo>
                    <a:lnTo>
                      <a:pt x="104" y="108"/>
                    </a:lnTo>
                    <a:lnTo>
                      <a:pt x="99" y="130"/>
                    </a:lnTo>
                    <a:lnTo>
                      <a:pt x="88" y="142"/>
                    </a:lnTo>
                    <a:lnTo>
                      <a:pt x="80" y="145"/>
                    </a:lnTo>
                    <a:lnTo>
                      <a:pt x="71" y="145"/>
                    </a:lnTo>
                    <a:lnTo>
                      <a:pt x="61" y="141"/>
                    </a:lnTo>
                    <a:lnTo>
                      <a:pt x="51" y="136"/>
                    </a:lnTo>
                    <a:lnTo>
                      <a:pt x="42" y="127"/>
                    </a:lnTo>
                    <a:lnTo>
                      <a:pt x="31" y="117"/>
                    </a:lnTo>
                    <a:lnTo>
                      <a:pt x="23" y="104"/>
                    </a:lnTo>
                    <a:lnTo>
                      <a:pt x="15" y="91"/>
                    </a:lnTo>
                    <a:lnTo>
                      <a:pt x="4" y="62"/>
                    </a:lnTo>
                    <a:lnTo>
                      <a:pt x="0" y="35"/>
                    </a:lnTo>
                    <a:lnTo>
                      <a:pt x="5" y="15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BF8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" name="Freeform 196"/>
              <p:cNvSpPr/>
              <p:nvPr/>
            </p:nvSpPr>
            <p:spPr bwMode="auto">
              <a:xfrm>
                <a:off x="4220" y="2176"/>
                <a:ext cx="49" cy="68"/>
              </a:xfrm>
              <a:custGeom>
                <a:avLst/>
                <a:gdLst>
                  <a:gd name="T0" fmla="*/ 1 w 98"/>
                  <a:gd name="T1" fmla="*/ 1 h 136"/>
                  <a:gd name="T2" fmla="*/ 1 w 98"/>
                  <a:gd name="T3" fmla="*/ 0 h 136"/>
                  <a:gd name="T4" fmla="*/ 1 w 98"/>
                  <a:gd name="T5" fmla="*/ 0 h 136"/>
                  <a:gd name="T6" fmla="*/ 1 w 98"/>
                  <a:gd name="T7" fmla="*/ 1 h 136"/>
                  <a:gd name="T8" fmla="*/ 1 w 98"/>
                  <a:gd name="T9" fmla="*/ 1 h 136"/>
                  <a:gd name="T10" fmla="*/ 1 w 98"/>
                  <a:gd name="T11" fmla="*/ 1 h 136"/>
                  <a:gd name="T12" fmla="*/ 1 w 98"/>
                  <a:gd name="T13" fmla="*/ 1 h 136"/>
                  <a:gd name="T14" fmla="*/ 1 w 98"/>
                  <a:gd name="T15" fmla="*/ 1 h 136"/>
                  <a:gd name="T16" fmla="*/ 1 w 98"/>
                  <a:gd name="T17" fmla="*/ 1 h 136"/>
                  <a:gd name="T18" fmla="*/ 1 w 98"/>
                  <a:gd name="T19" fmla="*/ 1 h 136"/>
                  <a:gd name="T20" fmla="*/ 1 w 98"/>
                  <a:gd name="T21" fmla="*/ 1 h 136"/>
                  <a:gd name="T22" fmla="*/ 1 w 98"/>
                  <a:gd name="T23" fmla="*/ 1 h 136"/>
                  <a:gd name="T24" fmla="*/ 1 w 98"/>
                  <a:gd name="T25" fmla="*/ 1 h 136"/>
                  <a:gd name="T26" fmla="*/ 1 w 98"/>
                  <a:gd name="T27" fmla="*/ 1 h 136"/>
                  <a:gd name="T28" fmla="*/ 1 w 98"/>
                  <a:gd name="T29" fmla="*/ 1 h 136"/>
                  <a:gd name="T30" fmla="*/ 1 w 98"/>
                  <a:gd name="T31" fmla="*/ 1 h 136"/>
                  <a:gd name="T32" fmla="*/ 1 w 98"/>
                  <a:gd name="T33" fmla="*/ 1 h 136"/>
                  <a:gd name="T34" fmla="*/ 1 w 98"/>
                  <a:gd name="T35" fmla="*/ 1 h 136"/>
                  <a:gd name="T36" fmla="*/ 1 w 98"/>
                  <a:gd name="T37" fmla="*/ 1 h 136"/>
                  <a:gd name="T38" fmla="*/ 1 w 98"/>
                  <a:gd name="T39" fmla="*/ 1 h 136"/>
                  <a:gd name="T40" fmla="*/ 1 w 98"/>
                  <a:gd name="T41" fmla="*/ 1 h 136"/>
                  <a:gd name="T42" fmla="*/ 1 w 98"/>
                  <a:gd name="T43" fmla="*/ 1 h 136"/>
                  <a:gd name="T44" fmla="*/ 0 w 98"/>
                  <a:gd name="T45" fmla="*/ 1 h 136"/>
                  <a:gd name="T46" fmla="*/ 1 w 98"/>
                  <a:gd name="T47" fmla="*/ 1 h 136"/>
                  <a:gd name="T48" fmla="*/ 1 w 98"/>
                  <a:gd name="T49" fmla="*/ 1 h 1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8"/>
                  <a:gd name="T76" fmla="*/ 0 h 136"/>
                  <a:gd name="T77" fmla="*/ 98 w 98"/>
                  <a:gd name="T78" fmla="*/ 136 h 1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8" h="136">
                    <a:moveTo>
                      <a:pt x="14" y="3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9" y="4"/>
                    </a:lnTo>
                    <a:lnTo>
                      <a:pt x="48" y="10"/>
                    </a:lnTo>
                    <a:lnTo>
                      <a:pt x="58" y="16"/>
                    </a:lnTo>
                    <a:lnTo>
                      <a:pt x="67" y="27"/>
                    </a:lnTo>
                    <a:lnTo>
                      <a:pt x="76" y="38"/>
                    </a:lnTo>
                    <a:lnTo>
                      <a:pt x="83" y="51"/>
                    </a:lnTo>
                    <a:lnTo>
                      <a:pt x="94" y="78"/>
                    </a:lnTo>
                    <a:lnTo>
                      <a:pt x="98" y="103"/>
                    </a:lnTo>
                    <a:lnTo>
                      <a:pt x="93" y="122"/>
                    </a:lnTo>
                    <a:lnTo>
                      <a:pt x="82" y="134"/>
                    </a:lnTo>
                    <a:lnTo>
                      <a:pt x="74" y="136"/>
                    </a:lnTo>
                    <a:lnTo>
                      <a:pt x="66" y="136"/>
                    </a:lnTo>
                    <a:lnTo>
                      <a:pt x="56" y="133"/>
                    </a:lnTo>
                    <a:lnTo>
                      <a:pt x="47" y="127"/>
                    </a:lnTo>
                    <a:lnTo>
                      <a:pt x="38" y="120"/>
                    </a:lnTo>
                    <a:lnTo>
                      <a:pt x="29" y="110"/>
                    </a:lnTo>
                    <a:lnTo>
                      <a:pt x="21" y="98"/>
                    </a:lnTo>
                    <a:lnTo>
                      <a:pt x="13" y="86"/>
                    </a:lnTo>
                    <a:lnTo>
                      <a:pt x="2" y="59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C9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0" name="Freeform 197"/>
              <p:cNvSpPr/>
              <p:nvPr/>
            </p:nvSpPr>
            <p:spPr bwMode="auto">
              <a:xfrm>
                <a:off x="4222" y="2178"/>
                <a:ext cx="46" cy="65"/>
              </a:xfrm>
              <a:custGeom>
                <a:avLst/>
                <a:gdLst>
                  <a:gd name="T0" fmla="*/ 1 w 91"/>
                  <a:gd name="T1" fmla="*/ 1 h 129"/>
                  <a:gd name="T2" fmla="*/ 1 w 91"/>
                  <a:gd name="T3" fmla="*/ 0 h 129"/>
                  <a:gd name="T4" fmla="*/ 1 w 91"/>
                  <a:gd name="T5" fmla="*/ 1 h 129"/>
                  <a:gd name="T6" fmla="*/ 1 w 91"/>
                  <a:gd name="T7" fmla="*/ 1 h 129"/>
                  <a:gd name="T8" fmla="*/ 1 w 91"/>
                  <a:gd name="T9" fmla="*/ 1 h 129"/>
                  <a:gd name="T10" fmla="*/ 1 w 91"/>
                  <a:gd name="T11" fmla="*/ 1 h 129"/>
                  <a:gd name="T12" fmla="*/ 1 w 91"/>
                  <a:gd name="T13" fmla="*/ 1 h 129"/>
                  <a:gd name="T14" fmla="*/ 1 w 91"/>
                  <a:gd name="T15" fmla="*/ 1 h 129"/>
                  <a:gd name="T16" fmla="*/ 1 w 91"/>
                  <a:gd name="T17" fmla="*/ 1 h 129"/>
                  <a:gd name="T18" fmla="*/ 1 w 91"/>
                  <a:gd name="T19" fmla="*/ 1 h 129"/>
                  <a:gd name="T20" fmla="*/ 1 w 91"/>
                  <a:gd name="T21" fmla="*/ 1 h 129"/>
                  <a:gd name="T22" fmla="*/ 1 w 91"/>
                  <a:gd name="T23" fmla="*/ 1 h 129"/>
                  <a:gd name="T24" fmla="*/ 1 w 91"/>
                  <a:gd name="T25" fmla="*/ 1 h 129"/>
                  <a:gd name="T26" fmla="*/ 1 w 91"/>
                  <a:gd name="T27" fmla="*/ 1 h 129"/>
                  <a:gd name="T28" fmla="*/ 1 w 91"/>
                  <a:gd name="T29" fmla="*/ 1 h 129"/>
                  <a:gd name="T30" fmla="*/ 1 w 91"/>
                  <a:gd name="T31" fmla="*/ 1 h 129"/>
                  <a:gd name="T32" fmla="*/ 1 w 91"/>
                  <a:gd name="T33" fmla="*/ 1 h 129"/>
                  <a:gd name="T34" fmla="*/ 1 w 91"/>
                  <a:gd name="T35" fmla="*/ 1 h 129"/>
                  <a:gd name="T36" fmla="*/ 1 w 91"/>
                  <a:gd name="T37" fmla="*/ 1 h 129"/>
                  <a:gd name="T38" fmla="*/ 1 w 91"/>
                  <a:gd name="T39" fmla="*/ 1 h 129"/>
                  <a:gd name="T40" fmla="*/ 1 w 91"/>
                  <a:gd name="T41" fmla="*/ 1 h 129"/>
                  <a:gd name="T42" fmla="*/ 1 w 91"/>
                  <a:gd name="T43" fmla="*/ 1 h 129"/>
                  <a:gd name="T44" fmla="*/ 0 w 91"/>
                  <a:gd name="T45" fmla="*/ 1 h 129"/>
                  <a:gd name="T46" fmla="*/ 1 w 91"/>
                  <a:gd name="T47" fmla="*/ 1 h 129"/>
                  <a:gd name="T48" fmla="*/ 1 w 91"/>
                  <a:gd name="T49" fmla="*/ 1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1"/>
                  <a:gd name="T76" fmla="*/ 0 h 129"/>
                  <a:gd name="T77" fmla="*/ 91 w 91"/>
                  <a:gd name="T78" fmla="*/ 129 h 1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1" h="129">
                    <a:moveTo>
                      <a:pt x="14" y="2"/>
                    </a:moveTo>
                    <a:lnTo>
                      <a:pt x="21" y="0"/>
                    </a:lnTo>
                    <a:lnTo>
                      <a:pt x="29" y="1"/>
                    </a:lnTo>
                    <a:lnTo>
                      <a:pt x="38" y="3"/>
                    </a:lnTo>
                    <a:lnTo>
                      <a:pt x="46" y="9"/>
                    </a:lnTo>
                    <a:lnTo>
                      <a:pt x="56" y="16"/>
                    </a:lnTo>
                    <a:lnTo>
                      <a:pt x="64" y="25"/>
                    </a:lnTo>
                    <a:lnTo>
                      <a:pt x="72" y="36"/>
                    </a:lnTo>
                    <a:lnTo>
                      <a:pt x="79" y="47"/>
                    </a:lnTo>
                    <a:lnTo>
                      <a:pt x="88" y="73"/>
                    </a:lnTo>
                    <a:lnTo>
                      <a:pt x="91" y="97"/>
                    </a:lnTo>
                    <a:lnTo>
                      <a:pt x="88" y="115"/>
                    </a:lnTo>
                    <a:lnTo>
                      <a:pt x="78" y="127"/>
                    </a:lnTo>
                    <a:lnTo>
                      <a:pt x="71" y="129"/>
                    </a:lnTo>
                    <a:lnTo>
                      <a:pt x="63" y="128"/>
                    </a:lnTo>
                    <a:lnTo>
                      <a:pt x="53" y="126"/>
                    </a:lnTo>
                    <a:lnTo>
                      <a:pt x="45" y="120"/>
                    </a:lnTo>
                    <a:lnTo>
                      <a:pt x="36" y="113"/>
                    </a:lnTo>
                    <a:lnTo>
                      <a:pt x="28" y="104"/>
                    </a:lnTo>
                    <a:lnTo>
                      <a:pt x="20" y="93"/>
                    </a:lnTo>
                    <a:lnTo>
                      <a:pt x="13" y="81"/>
                    </a:lnTo>
                    <a:lnTo>
                      <a:pt x="4" y="55"/>
                    </a:lnTo>
                    <a:lnTo>
                      <a:pt x="0" y="32"/>
                    </a:lnTo>
                    <a:lnTo>
                      <a:pt x="4" y="14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D19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1" name="Freeform 198"/>
              <p:cNvSpPr/>
              <p:nvPr/>
            </p:nvSpPr>
            <p:spPr bwMode="auto">
              <a:xfrm>
                <a:off x="4224" y="2181"/>
                <a:ext cx="43" cy="60"/>
              </a:xfrm>
              <a:custGeom>
                <a:avLst/>
                <a:gdLst>
                  <a:gd name="T0" fmla="*/ 1 w 85"/>
                  <a:gd name="T1" fmla="*/ 0 h 121"/>
                  <a:gd name="T2" fmla="*/ 1 w 85"/>
                  <a:gd name="T3" fmla="*/ 0 h 121"/>
                  <a:gd name="T4" fmla="*/ 1 w 85"/>
                  <a:gd name="T5" fmla="*/ 0 h 121"/>
                  <a:gd name="T6" fmla="*/ 1 w 85"/>
                  <a:gd name="T7" fmla="*/ 0 h 121"/>
                  <a:gd name="T8" fmla="*/ 1 w 85"/>
                  <a:gd name="T9" fmla="*/ 0 h 121"/>
                  <a:gd name="T10" fmla="*/ 1 w 85"/>
                  <a:gd name="T11" fmla="*/ 0 h 121"/>
                  <a:gd name="T12" fmla="*/ 1 w 85"/>
                  <a:gd name="T13" fmla="*/ 0 h 121"/>
                  <a:gd name="T14" fmla="*/ 1 w 85"/>
                  <a:gd name="T15" fmla="*/ 0 h 121"/>
                  <a:gd name="T16" fmla="*/ 1 w 85"/>
                  <a:gd name="T17" fmla="*/ 0 h 121"/>
                  <a:gd name="T18" fmla="*/ 1 w 85"/>
                  <a:gd name="T19" fmla="*/ 0 h 121"/>
                  <a:gd name="T20" fmla="*/ 1 w 85"/>
                  <a:gd name="T21" fmla="*/ 0 h 121"/>
                  <a:gd name="T22" fmla="*/ 1 w 85"/>
                  <a:gd name="T23" fmla="*/ 0 h 121"/>
                  <a:gd name="T24" fmla="*/ 1 w 85"/>
                  <a:gd name="T25" fmla="*/ 0 h 121"/>
                  <a:gd name="T26" fmla="*/ 1 w 85"/>
                  <a:gd name="T27" fmla="*/ 0 h 121"/>
                  <a:gd name="T28" fmla="*/ 1 w 85"/>
                  <a:gd name="T29" fmla="*/ 0 h 121"/>
                  <a:gd name="T30" fmla="*/ 1 w 85"/>
                  <a:gd name="T31" fmla="*/ 0 h 121"/>
                  <a:gd name="T32" fmla="*/ 1 w 85"/>
                  <a:gd name="T33" fmla="*/ 0 h 121"/>
                  <a:gd name="T34" fmla="*/ 1 w 85"/>
                  <a:gd name="T35" fmla="*/ 0 h 121"/>
                  <a:gd name="T36" fmla="*/ 1 w 85"/>
                  <a:gd name="T37" fmla="*/ 0 h 121"/>
                  <a:gd name="T38" fmla="*/ 1 w 85"/>
                  <a:gd name="T39" fmla="*/ 0 h 121"/>
                  <a:gd name="T40" fmla="*/ 1 w 85"/>
                  <a:gd name="T41" fmla="*/ 0 h 121"/>
                  <a:gd name="T42" fmla="*/ 1 w 85"/>
                  <a:gd name="T43" fmla="*/ 0 h 121"/>
                  <a:gd name="T44" fmla="*/ 0 w 85"/>
                  <a:gd name="T45" fmla="*/ 0 h 121"/>
                  <a:gd name="T46" fmla="*/ 1 w 85"/>
                  <a:gd name="T47" fmla="*/ 0 h 121"/>
                  <a:gd name="T48" fmla="*/ 1 w 85"/>
                  <a:gd name="T49" fmla="*/ 0 h 12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5"/>
                  <a:gd name="T76" fmla="*/ 0 h 121"/>
                  <a:gd name="T77" fmla="*/ 85 w 85"/>
                  <a:gd name="T78" fmla="*/ 121 h 12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5" h="121">
                    <a:moveTo>
                      <a:pt x="12" y="2"/>
                    </a:moveTo>
                    <a:lnTo>
                      <a:pt x="19" y="0"/>
                    </a:lnTo>
                    <a:lnTo>
                      <a:pt x="27" y="1"/>
                    </a:lnTo>
                    <a:lnTo>
                      <a:pt x="36" y="3"/>
                    </a:lnTo>
                    <a:lnTo>
                      <a:pt x="44" y="8"/>
                    </a:lnTo>
                    <a:lnTo>
                      <a:pt x="52" y="15"/>
                    </a:lnTo>
                    <a:lnTo>
                      <a:pt x="60" y="23"/>
                    </a:lnTo>
                    <a:lnTo>
                      <a:pt x="67" y="33"/>
                    </a:lnTo>
                    <a:lnTo>
                      <a:pt x="74" y="44"/>
                    </a:lnTo>
                    <a:lnTo>
                      <a:pt x="83" y="69"/>
                    </a:lnTo>
                    <a:lnTo>
                      <a:pt x="85" y="91"/>
                    </a:lnTo>
                    <a:lnTo>
                      <a:pt x="82" y="108"/>
                    </a:lnTo>
                    <a:lnTo>
                      <a:pt x="72" y="118"/>
                    </a:lnTo>
                    <a:lnTo>
                      <a:pt x="65" y="121"/>
                    </a:lnTo>
                    <a:lnTo>
                      <a:pt x="59" y="121"/>
                    </a:lnTo>
                    <a:lnTo>
                      <a:pt x="51" y="117"/>
                    </a:lnTo>
                    <a:lnTo>
                      <a:pt x="42" y="112"/>
                    </a:lnTo>
                    <a:lnTo>
                      <a:pt x="33" y="106"/>
                    </a:lnTo>
                    <a:lnTo>
                      <a:pt x="26" y="97"/>
                    </a:lnTo>
                    <a:lnTo>
                      <a:pt x="18" y="88"/>
                    </a:lnTo>
                    <a:lnTo>
                      <a:pt x="11" y="77"/>
                    </a:lnTo>
                    <a:lnTo>
                      <a:pt x="2" y="53"/>
                    </a:lnTo>
                    <a:lnTo>
                      <a:pt x="0" y="31"/>
                    </a:lnTo>
                    <a:lnTo>
                      <a:pt x="3" y="13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D8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2" name="Freeform 199"/>
              <p:cNvSpPr/>
              <p:nvPr/>
            </p:nvSpPr>
            <p:spPr bwMode="auto">
              <a:xfrm>
                <a:off x="4226" y="2184"/>
                <a:ext cx="39" cy="56"/>
              </a:xfrm>
              <a:custGeom>
                <a:avLst/>
                <a:gdLst>
                  <a:gd name="T0" fmla="*/ 0 w 80"/>
                  <a:gd name="T1" fmla="*/ 0 h 113"/>
                  <a:gd name="T2" fmla="*/ 0 w 80"/>
                  <a:gd name="T3" fmla="*/ 0 h 113"/>
                  <a:gd name="T4" fmla="*/ 0 w 80"/>
                  <a:gd name="T5" fmla="*/ 0 h 113"/>
                  <a:gd name="T6" fmla="*/ 0 w 80"/>
                  <a:gd name="T7" fmla="*/ 0 h 113"/>
                  <a:gd name="T8" fmla="*/ 0 w 80"/>
                  <a:gd name="T9" fmla="*/ 0 h 113"/>
                  <a:gd name="T10" fmla="*/ 0 w 80"/>
                  <a:gd name="T11" fmla="*/ 0 h 113"/>
                  <a:gd name="T12" fmla="*/ 0 w 80"/>
                  <a:gd name="T13" fmla="*/ 0 h 113"/>
                  <a:gd name="T14" fmla="*/ 0 w 80"/>
                  <a:gd name="T15" fmla="*/ 0 h 113"/>
                  <a:gd name="T16" fmla="*/ 0 w 80"/>
                  <a:gd name="T17" fmla="*/ 0 h 113"/>
                  <a:gd name="T18" fmla="*/ 0 w 80"/>
                  <a:gd name="T19" fmla="*/ 0 h 113"/>
                  <a:gd name="T20" fmla="*/ 0 w 80"/>
                  <a:gd name="T21" fmla="*/ 0 h 113"/>
                  <a:gd name="T22" fmla="*/ 0 w 80"/>
                  <a:gd name="T23" fmla="*/ 0 h 113"/>
                  <a:gd name="T24" fmla="*/ 0 w 80"/>
                  <a:gd name="T25" fmla="*/ 0 h 113"/>
                  <a:gd name="T26" fmla="*/ 0 w 80"/>
                  <a:gd name="T27" fmla="*/ 0 h 113"/>
                  <a:gd name="T28" fmla="*/ 0 w 80"/>
                  <a:gd name="T29" fmla="*/ 0 h 113"/>
                  <a:gd name="T30" fmla="*/ 0 w 80"/>
                  <a:gd name="T31" fmla="*/ 0 h 113"/>
                  <a:gd name="T32" fmla="*/ 0 w 80"/>
                  <a:gd name="T33" fmla="*/ 0 h 113"/>
                  <a:gd name="T34" fmla="*/ 0 w 80"/>
                  <a:gd name="T35" fmla="*/ 0 h 113"/>
                  <a:gd name="T36" fmla="*/ 0 w 80"/>
                  <a:gd name="T37" fmla="*/ 0 h 113"/>
                  <a:gd name="T38" fmla="*/ 0 w 80"/>
                  <a:gd name="T39" fmla="*/ 0 h 113"/>
                  <a:gd name="T40" fmla="*/ 0 w 80"/>
                  <a:gd name="T41" fmla="*/ 0 h 113"/>
                  <a:gd name="T42" fmla="*/ 0 w 80"/>
                  <a:gd name="T43" fmla="*/ 0 h 113"/>
                  <a:gd name="T44" fmla="*/ 0 w 80"/>
                  <a:gd name="T45" fmla="*/ 0 h 113"/>
                  <a:gd name="T46" fmla="*/ 0 w 80"/>
                  <a:gd name="T47" fmla="*/ 0 h 113"/>
                  <a:gd name="T48" fmla="*/ 0 w 80"/>
                  <a:gd name="T49" fmla="*/ 0 h 11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0"/>
                  <a:gd name="T76" fmla="*/ 0 h 113"/>
                  <a:gd name="T77" fmla="*/ 80 w 80"/>
                  <a:gd name="T78" fmla="*/ 113 h 11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0" h="113">
                    <a:moveTo>
                      <a:pt x="13" y="3"/>
                    </a:moveTo>
                    <a:lnTo>
                      <a:pt x="19" y="0"/>
                    </a:lnTo>
                    <a:lnTo>
                      <a:pt x="26" y="1"/>
                    </a:lnTo>
                    <a:lnTo>
                      <a:pt x="34" y="4"/>
                    </a:lnTo>
                    <a:lnTo>
                      <a:pt x="41" y="8"/>
                    </a:lnTo>
                    <a:lnTo>
                      <a:pt x="49" y="14"/>
                    </a:lnTo>
                    <a:lnTo>
                      <a:pt x="56" y="22"/>
                    </a:lnTo>
                    <a:lnTo>
                      <a:pt x="62" y="31"/>
                    </a:lnTo>
                    <a:lnTo>
                      <a:pt x="69" y="42"/>
                    </a:lnTo>
                    <a:lnTo>
                      <a:pt x="77" y="64"/>
                    </a:lnTo>
                    <a:lnTo>
                      <a:pt x="80" y="84"/>
                    </a:lnTo>
                    <a:lnTo>
                      <a:pt x="76" y="101"/>
                    </a:lnTo>
                    <a:lnTo>
                      <a:pt x="68" y="111"/>
                    </a:lnTo>
                    <a:lnTo>
                      <a:pt x="61" y="113"/>
                    </a:lnTo>
                    <a:lnTo>
                      <a:pt x="54" y="112"/>
                    </a:lnTo>
                    <a:lnTo>
                      <a:pt x="48" y="110"/>
                    </a:lnTo>
                    <a:lnTo>
                      <a:pt x="39" y="105"/>
                    </a:lnTo>
                    <a:lnTo>
                      <a:pt x="33" y="99"/>
                    </a:lnTo>
                    <a:lnTo>
                      <a:pt x="24" y="91"/>
                    </a:lnTo>
                    <a:lnTo>
                      <a:pt x="18" y="82"/>
                    </a:lnTo>
                    <a:lnTo>
                      <a:pt x="12" y="72"/>
                    </a:lnTo>
                    <a:lnTo>
                      <a:pt x="4" y="50"/>
                    </a:lnTo>
                    <a:lnTo>
                      <a:pt x="0" y="29"/>
                    </a:lnTo>
                    <a:lnTo>
                      <a:pt x="4" y="13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E2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3" name="Freeform 200"/>
              <p:cNvSpPr/>
              <p:nvPr/>
            </p:nvSpPr>
            <p:spPr bwMode="auto">
              <a:xfrm>
                <a:off x="4227" y="2187"/>
                <a:ext cx="38" cy="51"/>
              </a:xfrm>
              <a:custGeom>
                <a:avLst/>
                <a:gdLst>
                  <a:gd name="T0" fmla="*/ 1 w 75"/>
                  <a:gd name="T1" fmla="*/ 0 h 104"/>
                  <a:gd name="T2" fmla="*/ 1 w 75"/>
                  <a:gd name="T3" fmla="*/ 0 h 104"/>
                  <a:gd name="T4" fmla="*/ 1 w 75"/>
                  <a:gd name="T5" fmla="*/ 0 h 104"/>
                  <a:gd name="T6" fmla="*/ 1 w 75"/>
                  <a:gd name="T7" fmla="*/ 0 h 104"/>
                  <a:gd name="T8" fmla="*/ 1 w 75"/>
                  <a:gd name="T9" fmla="*/ 0 h 104"/>
                  <a:gd name="T10" fmla="*/ 1 w 75"/>
                  <a:gd name="T11" fmla="*/ 0 h 104"/>
                  <a:gd name="T12" fmla="*/ 1 w 75"/>
                  <a:gd name="T13" fmla="*/ 0 h 104"/>
                  <a:gd name="T14" fmla="*/ 1 w 75"/>
                  <a:gd name="T15" fmla="*/ 0 h 104"/>
                  <a:gd name="T16" fmla="*/ 1 w 75"/>
                  <a:gd name="T17" fmla="*/ 0 h 104"/>
                  <a:gd name="T18" fmla="*/ 1 w 75"/>
                  <a:gd name="T19" fmla="*/ 0 h 104"/>
                  <a:gd name="T20" fmla="*/ 1 w 75"/>
                  <a:gd name="T21" fmla="*/ 0 h 104"/>
                  <a:gd name="T22" fmla="*/ 1 w 75"/>
                  <a:gd name="T23" fmla="*/ 0 h 104"/>
                  <a:gd name="T24" fmla="*/ 1 w 75"/>
                  <a:gd name="T25" fmla="*/ 0 h 104"/>
                  <a:gd name="T26" fmla="*/ 1 w 75"/>
                  <a:gd name="T27" fmla="*/ 0 h 104"/>
                  <a:gd name="T28" fmla="*/ 1 w 75"/>
                  <a:gd name="T29" fmla="*/ 0 h 104"/>
                  <a:gd name="T30" fmla="*/ 1 w 75"/>
                  <a:gd name="T31" fmla="*/ 0 h 104"/>
                  <a:gd name="T32" fmla="*/ 1 w 75"/>
                  <a:gd name="T33" fmla="*/ 0 h 104"/>
                  <a:gd name="T34" fmla="*/ 1 w 75"/>
                  <a:gd name="T35" fmla="*/ 0 h 104"/>
                  <a:gd name="T36" fmla="*/ 1 w 75"/>
                  <a:gd name="T37" fmla="*/ 0 h 104"/>
                  <a:gd name="T38" fmla="*/ 1 w 75"/>
                  <a:gd name="T39" fmla="*/ 0 h 104"/>
                  <a:gd name="T40" fmla="*/ 1 w 75"/>
                  <a:gd name="T41" fmla="*/ 0 h 104"/>
                  <a:gd name="T42" fmla="*/ 1 w 75"/>
                  <a:gd name="T43" fmla="*/ 0 h 104"/>
                  <a:gd name="T44" fmla="*/ 0 w 75"/>
                  <a:gd name="T45" fmla="*/ 0 h 104"/>
                  <a:gd name="T46" fmla="*/ 1 w 75"/>
                  <a:gd name="T47" fmla="*/ 0 h 104"/>
                  <a:gd name="T48" fmla="*/ 1 w 75"/>
                  <a:gd name="T49" fmla="*/ 0 h 10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5"/>
                  <a:gd name="T76" fmla="*/ 0 h 104"/>
                  <a:gd name="T77" fmla="*/ 75 w 75"/>
                  <a:gd name="T78" fmla="*/ 104 h 10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5" h="104">
                    <a:moveTo>
                      <a:pt x="11" y="1"/>
                    </a:moveTo>
                    <a:lnTo>
                      <a:pt x="17" y="0"/>
                    </a:lnTo>
                    <a:lnTo>
                      <a:pt x="24" y="0"/>
                    </a:lnTo>
                    <a:lnTo>
                      <a:pt x="31" y="2"/>
                    </a:lnTo>
                    <a:lnTo>
                      <a:pt x="38" y="7"/>
                    </a:lnTo>
                    <a:lnTo>
                      <a:pt x="45" y="13"/>
                    </a:lnTo>
                    <a:lnTo>
                      <a:pt x="52" y="20"/>
                    </a:lnTo>
                    <a:lnTo>
                      <a:pt x="58" y="28"/>
                    </a:lnTo>
                    <a:lnTo>
                      <a:pt x="64" y="38"/>
                    </a:lnTo>
                    <a:lnTo>
                      <a:pt x="72" y="59"/>
                    </a:lnTo>
                    <a:lnTo>
                      <a:pt x="75" y="77"/>
                    </a:lnTo>
                    <a:lnTo>
                      <a:pt x="71" y="92"/>
                    </a:lnTo>
                    <a:lnTo>
                      <a:pt x="64" y="101"/>
                    </a:lnTo>
                    <a:lnTo>
                      <a:pt x="57" y="104"/>
                    </a:lnTo>
                    <a:lnTo>
                      <a:pt x="52" y="103"/>
                    </a:lnTo>
                    <a:lnTo>
                      <a:pt x="44" y="101"/>
                    </a:lnTo>
                    <a:lnTo>
                      <a:pt x="37" y="97"/>
                    </a:lnTo>
                    <a:lnTo>
                      <a:pt x="30" y="91"/>
                    </a:lnTo>
                    <a:lnTo>
                      <a:pt x="23" y="84"/>
                    </a:lnTo>
                    <a:lnTo>
                      <a:pt x="16" y="76"/>
                    </a:lnTo>
                    <a:lnTo>
                      <a:pt x="10" y="66"/>
                    </a:lnTo>
                    <a:lnTo>
                      <a:pt x="2" y="45"/>
                    </a:lnTo>
                    <a:lnTo>
                      <a:pt x="0" y="27"/>
                    </a:lnTo>
                    <a:lnTo>
                      <a:pt x="3" y="10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EA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384" name="Group 198"/>
          <p:cNvGrpSpPr/>
          <p:nvPr/>
        </p:nvGrpSpPr>
        <p:grpSpPr bwMode="auto">
          <a:xfrm>
            <a:off x="3707388" y="3135645"/>
            <a:ext cx="1566664" cy="1338262"/>
            <a:chOff x="2313" y="1711"/>
            <a:chExt cx="1226" cy="1000"/>
          </a:xfrm>
        </p:grpSpPr>
        <p:grpSp>
          <p:nvGrpSpPr>
            <p:cNvPr id="385" name="Group 187"/>
            <p:cNvGrpSpPr/>
            <p:nvPr/>
          </p:nvGrpSpPr>
          <p:grpSpPr bwMode="auto">
            <a:xfrm>
              <a:off x="2313" y="1713"/>
              <a:ext cx="1226" cy="856"/>
              <a:chOff x="2015" y="1761"/>
              <a:chExt cx="1406" cy="981"/>
            </a:xfrm>
          </p:grpSpPr>
          <p:pic>
            <p:nvPicPr>
              <p:cNvPr id="387" name="Picture 2" descr="\\Vitamix\Microsoft_Art_Brand_etc\EventsDVD_FY07\Shapes and Graphics\circular shapes\3d Disc shapes\flat turquoise cylinder disc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5" y="2217"/>
                <a:ext cx="1406" cy="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8" name="Picture 2" descr="\\Vitamix\usb200gb\Microsoft_Art_Brand_etc\Vista_icons\Windows_Vista_Icons_ for_Marketing_use\Server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" y="1761"/>
                <a:ext cx="535" cy="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89" name="Group 15"/>
              <p:cNvGrpSpPr/>
              <p:nvPr/>
            </p:nvGrpSpPr>
            <p:grpSpPr bwMode="auto">
              <a:xfrm>
                <a:off x="2634" y="1902"/>
                <a:ext cx="589" cy="561"/>
                <a:chOff x="6083330" y="3566768"/>
                <a:chExt cx="1678883" cy="1279870"/>
              </a:xfrm>
            </p:grpSpPr>
            <p:pic>
              <p:nvPicPr>
                <p:cNvPr id="390" name="Picture 7" descr="\\Vitamix\usb200gb\Microsoft_Art_Brand_etc\Vista_icons\Windows_Vista_Icons_ for_Marketing_use\VPN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83330" y="3570444"/>
                  <a:ext cx="912279" cy="1276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1" name="Picture 6" descr="\\Vitamix\usb200gb\Microsoft_Art_Brand_etc\Vista_icons\Windows_Vista_Icons_ for_Marketing_use\Laptop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82343" y="3566768"/>
                  <a:ext cx="1279870" cy="12798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386" name="Picture 195" descr="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6" y="2297"/>
              <a:ext cx="915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2" name="组合 189"/>
          <p:cNvGrpSpPr/>
          <p:nvPr/>
        </p:nvGrpSpPr>
        <p:grpSpPr bwMode="auto">
          <a:xfrm>
            <a:off x="969774" y="4435340"/>
            <a:ext cx="2184039" cy="1297916"/>
            <a:chOff x="725391" y="4648200"/>
            <a:chExt cx="2551217" cy="1528673"/>
          </a:xfrm>
        </p:grpSpPr>
        <p:grpSp>
          <p:nvGrpSpPr>
            <p:cNvPr id="393" name="组合 214"/>
            <p:cNvGrpSpPr/>
            <p:nvPr/>
          </p:nvGrpSpPr>
          <p:grpSpPr bwMode="auto">
            <a:xfrm>
              <a:off x="782636" y="4648200"/>
              <a:ext cx="2493972" cy="1528673"/>
              <a:chOff x="6040355" y="1981200"/>
              <a:chExt cx="2495097" cy="1528375"/>
            </a:xfrm>
          </p:grpSpPr>
          <p:sp>
            <p:nvSpPr>
              <p:cNvPr id="395" name="AutoShape 11"/>
              <p:cNvSpPr>
                <a:spLocks noChangeArrowheads="1"/>
              </p:cNvSpPr>
              <p:nvPr/>
            </p:nvSpPr>
            <p:spPr bwMode="grayWhite">
              <a:xfrm>
                <a:off x="7576602" y="1981200"/>
                <a:ext cx="958850" cy="882650"/>
              </a:xfrm>
              <a:prstGeom prst="pentagon">
                <a:avLst/>
              </a:prstGeom>
              <a:solidFill>
                <a:schemeClr val="accent2"/>
              </a:solidFill>
              <a:ln w="25400" algn="ctr">
                <a:solidFill>
                  <a:srgbClr val="7030A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396" name="Group 21"/>
              <p:cNvGrpSpPr/>
              <p:nvPr/>
            </p:nvGrpSpPr>
            <p:grpSpPr bwMode="auto">
              <a:xfrm>
                <a:off x="6199083" y="2286146"/>
                <a:ext cx="2030772" cy="920749"/>
                <a:chOff x="2759" y="2887"/>
                <a:chExt cx="1348" cy="630"/>
              </a:xfrm>
            </p:grpSpPr>
            <p:sp>
              <p:nvSpPr>
                <p:cNvPr id="398" name="AutoShape 22"/>
                <p:cNvSpPr>
                  <a:spLocks noChangeArrowheads="1"/>
                </p:cNvSpPr>
                <p:nvPr/>
              </p:nvSpPr>
              <p:spPr bwMode="gray">
                <a:xfrm>
                  <a:off x="3881" y="2887"/>
                  <a:ext cx="176" cy="176"/>
                </a:xfrm>
                <a:prstGeom prst="roundRect">
                  <a:avLst>
                    <a:gd name="adj" fmla="val 6250"/>
                  </a:avLst>
                </a:prstGeom>
                <a:solidFill>
                  <a:srgbClr val="292929">
                    <a:alpha val="50195"/>
                  </a:srgbClr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99" name="AutoShape 23"/>
                <p:cNvSpPr>
                  <a:spLocks noChangeArrowheads="1"/>
                </p:cNvSpPr>
                <p:nvPr/>
              </p:nvSpPr>
              <p:spPr bwMode="gray">
                <a:xfrm>
                  <a:off x="3813" y="3070"/>
                  <a:ext cx="294" cy="7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292929">
                    <a:alpha val="50195"/>
                  </a:srgbClr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00" name="Line 24"/>
                <p:cNvSpPr>
                  <a:spLocks noChangeShapeType="1"/>
                </p:cNvSpPr>
                <p:nvPr/>
              </p:nvSpPr>
              <p:spPr bwMode="gray">
                <a:xfrm flipH="1">
                  <a:off x="2847" y="3517"/>
                  <a:ext cx="45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1" name="Line 25"/>
                <p:cNvSpPr>
                  <a:spLocks noChangeShapeType="1"/>
                </p:cNvSpPr>
                <p:nvPr/>
              </p:nvSpPr>
              <p:spPr bwMode="gray">
                <a:xfrm flipH="1">
                  <a:off x="2759" y="3359"/>
                  <a:ext cx="73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2" name="Line 26"/>
                <p:cNvSpPr>
                  <a:spLocks noChangeShapeType="1"/>
                </p:cNvSpPr>
                <p:nvPr/>
              </p:nvSpPr>
              <p:spPr bwMode="gray">
                <a:xfrm flipH="1">
                  <a:off x="2787" y="3385"/>
                  <a:ext cx="45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3" name="Line 27"/>
                <p:cNvSpPr>
                  <a:spLocks noChangeShapeType="1"/>
                </p:cNvSpPr>
                <p:nvPr/>
              </p:nvSpPr>
              <p:spPr bwMode="gray">
                <a:xfrm flipH="1">
                  <a:off x="2800" y="3434"/>
                  <a:ext cx="32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97" name="TextBox 51"/>
              <p:cNvSpPr txBox="1">
                <a:spLocks noChangeArrowheads="1"/>
              </p:cNvSpPr>
              <p:nvPr/>
            </p:nvSpPr>
            <p:spPr bwMode="auto">
              <a:xfrm>
                <a:off x="6040355" y="3048000"/>
                <a:ext cx="184814" cy="461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400" b="1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p:grpSp>
        <p:sp>
          <p:nvSpPr>
            <p:cNvPr id="394" name="TextBox 54"/>
            <p:cNvSpPr txBox="1">
              <a:spLocks noChangeArrowheads="1"/>
            </p:cNvSpPr>
            <p:nvPr/>
          </p:nvSpPr>
          <p:spPr bwMode="auto">
            <a:xfrm>
              <a:off x="725391" y="5268607"/>
              <a:ext cx="1833549" cy="434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统一资金管理</a:t>
              </a:r>
            </a:p>
          </p:txBody>
        </p:sp>
      </p:grpSp>
      <p:sp>
        <p:nvSpPr>
          <p:cNvPr id="404" name="圆角矩形 403"/>
          <p:cNvSpPr/>
          <p:nvPr/>
        </p:nvSpPr>
        <p:spPr bwMode="auto">
          <a:xfrm>
            <a:off x="776808" y="3624524"/>
            <a:ext cx="7467600" cy="6858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1" lang="zh-CN" altLang="en-US" sz="28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一次录入，全程共享；同类资源，统一管理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179512" y="199298"/>
            <a:ext cx="6680914" cy="646331"/>
          </a:xfrm>
        </p:spPr>
        <p:txBody>
          <a:bodyPr/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、规范文档范本</a:t>
            </a:r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894799" y="1564081"/>
            <a:ext cx="2597081" cy="46166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招标文件范本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78776" y="4362554"/>
            <a:ext cx="7277600" cy="864096"/>
          </a:xfrm>
          <a:prstGeom prst="rect">
            <a:avLst/>
          </a:prstGeom>
          <a:solidFill>
            <a:srgbClr val="0070C0"/>
          </a:solidFill>
        </p:spPr>
        <p:txBody>
          <a:bodyPr wrap="square" anchor="ctr">
            <a:noAutofit/>
          </a:bodyPr>
          <a:lstStyle/>
          <a:p>
            <a:r>
              <a:rPr lang="zh-CN" altLang="en-US" sz="2800" u="sng" dirty="0">
                <a:solidFill>
                  <a:schemeClr val="bg1"/>
                </a:solidFill>
              </a:rPr>
              <a:t>范本化</a:t>
            </a:r>
            <a:r>
              <a:rPr lang="zh-CN" altLang="en-US" sz="2800" dirty="0">
                <a:solidFill>
                  <a:schemeClr val="bg1"/>
                </a:solidFill>
              </a:rPr>
              <a:t>的招标</a:t>
            </a:r>
            <a:r>
              <a:rPr lang="zh-CN" altLang="en-US" sz="2800" dirty="0" smtClean="0">
                <a:solidFill>
                  <a:schemeClr val="bg1"/>
                </a:solidFill>
              </a:rPr>
              <a:t>模板：</a:t>
            </a:r>
            <a:r>
              <a:rPr lang="zh-CN" altLang="en-US" sz="2000" dirty="0" smtClean="0">
                <a:solidFill>
                  <a:schemeClr val="bg1"/>
                </a:solidFill>
              </a:rPr>
              <a:t>工程、采购、产权、土地</a:t>
            </a:r>
            <a:r>
              <a:rPr lang="en-US" altLang="zh-CN" sz="2000" dirty="0" smtClean="0">
                <a:solidFill>
                  <a:schemeClr val="bg1"/>
                </a:solidFill>
              </a:rPr>
              <a:t>……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94799" y="2077077"/>
            <a:ext cx="2093025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</a:rPr>
              <a:t>投标文件组成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94798" y="2514600"/>
            <a:ext cx="2093026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</a:rPr>
              <a:t>评标办法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903409" y="2971800"/>
            <a:ext cx="2093025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</a:rPr>
              <a:t>评分点设置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927247" y="1556792"/>
            <a:ext cx="2597081" cy="46166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其他文本文件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927247" y="2077077"/>
            <a:ext cx="2093025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</a:rPr>
              <a:t>资格预审公告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927246" y="2523815"/>
            <a:ext cx="2093026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</a:rPr>
              <a:t>招标公告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927246" y="2970553"/>
            <a:ext cx="2093026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</a:rPr>
              <a:t>投标邀请书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935857" y="3421994"/>
            <a:ext cx="2093025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</a:rPr>
              <a:t>中标通知书</a:t>
            </a:r>
          </a:p>
        </p:txBody>
      </p:sp>
      <p:sp>
        <p:nvSpPr>
          <p:cNvPr id="33" name="矩形 32"/>
          <p:cNvSpPr/>
          <p:nvPr/>
        </p:nvSpPr>
        <p:spPr>
          <a:xfrm>
            <a:off x="894798" y="3429000"/>
            <a:ext cx="2093025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</a:rPr>
              <a:t>………………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927247" y="3856824"/>
            <a:ext cx="2093025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</a:rPr>
              <a:t>………………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6" grpId="0" bldLvl="0" animBg="1"/>
      <p:bldP spid="29" grpId="0" bldLvl="0" animBg="1"/>
      <p:bldP spid="40" grpId="0" bldLvl="0" animBg="1"/>
      <p:bldP spid="41" grpId="0" bldLvl="0" animBg="1"/>
      <p:bldP spid="26" grpId="0" bldLvl="0" animBg="1"/>
      <p:bldP spid="27" grpId="0" bldLvl="0" animBg="1"/>
      <p:bldP spid="28" grpId="0" bldLvl="0" animBg="1"/>
      <p:bldP spid="31" grpId="0" bldLvl="0" animBg="1"/>
      <p:bldP spid="32" grpId="0" bldLvl="0" animBg="1"/>
      <p:bldP spid="33" grpId="0" bldLvl="0" animBg="1"/>
      <p:bldP spid="3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179512" y="199298"/>
            <a:ext cx="6680914" cy="646331"/>
          </a:xfrm>
        </p:spPr>
        <p:txBody>
          <a:bodyPr/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、运用先进技术</a:t>
            </a:r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827584" y="1628800"/>
            <a:ext cx="7632848" cy="3888432"/>
            <a:chOff x="1393015" y="1407352"/>
            <a:chExt cx="6263340" cy="2604558"/>
          </a:xfrm>
        </p:grpSpPr>
        <p:sp>
          <p:nvSpPr>
            <p:cNvPr id="39" name="圆角矩形 38"/>
            <p:cNvSpPr/>
            <p:nvPr/>
          </p:nvSpPr>
          <p:spPr>
            <a:xfrm>
              <a:off x="3498850" y="1407352"/>
              <a:ext cx="2057400" cy="609600"/>
            </a:xfrm>
            <a:prstGeom prst="roundRect">
              <a:avLst>
                <a:gd name="adj" fmla="val 0"/>
              </a:avLst>
            </a:prstGeom>
            <a:solidFill>
              <a:srgbClr val="075198">
                <a:lumMod val="60000"/>
                <a:lumOff val="40000"/>
              </a:srgbClr>
            </a:solidFill>
            <a:ln w="11430" cap="flat" cmpd="sng" algn="ctr">
              <a:noFill/>
              <a:prstDash val="solid"/>
            </a:ln>
            <a:effectLst>
              <a:outerShdw blurRad="50800" dist="25000" dir="5400000" rotWithShape="0">
                <a:srgbClr val="DE8400">
                  <a:shade val="30000"/>
                  <a:satMod val="150000"/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可信站点认证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1394371" y="1407352"/>
              <a:ext cx="2057400" cy="609600"/>
            </a:xfrm>
            <a:prstGeom prst="roundRect">
              <a:avLst>
                <a:gd name="adj" fmla="val 0"/>
              </a:avLst>
            </a:prstGeom>
            <a:solidFill>
              <a:srgbClr val="075198">
                <a:lumMod val="60000"/>
                <a:lumOff val="40000"/>
              </a:srgbClr>
            </a:solidFill>
            <a:ln w="11430" cap="flat" cmpd="sng" algn="ctr">
              <a:noFill/>
              <a:prstDash val="solid"/>
            </a:ln>
            <a:effectLst>
              <a:outerShdw blurRad="50800" dist="25000" dir="5400000" rotWithShape="0">
                <a:srgbClr val="DE8400">
                  <a:shade val="30000"/>
                  <a:satMod val="150000"/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CA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安全身份认证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5598955" y="1407352"/>
              <a:ext cx="2057400" cy="609600"/>
            </a:xfrm>
            <a:prstGeom prst="roundRect">
              <a:avLst>
                <a:gd name="adj" fmla="val 0"/>
              </a:avLst>
            </a:prstGeom>
            <a:solidFill>
              <a:srgbClr val="075198">
                <a:lumMod val="60000"/>
                <a:lumOff val="40000"/>
              </a:srgbClr>
            </a:solidFill>
            <a:ln w="11430" cap="flat" cmpd="sng" algn="ctr">
              <a:noFill/>
              <a:prstDash val="solid"/>
            </a:ln>
            <a:effectLst>
              <a:outerShdw blurRad="50800" dist="25000" dir="5400000" rotWithShape="0">
                <a:srgbClr val="DE8400">
                  <a:shade val="30000"/>
                  <a:satMod val="150000"/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可信时间戳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44" name="圆角矩形 43"/>
            <p:cNvSpPr/>
            <p:nvPr/>
          </p:nvSpPr>
          <p:spPr>
            <a:xfrm>
              <a:off x="3497494" y="2076690"/>
              <a:ext cx="2057400" cy="609600"/>
            </a:xfrm>
            <a:prstGeom prst="roundRect">
              <a:avLst>
                <a:gd name="adj" fmla="val 0"/>
              </a:avLst>
            </a:prstGeom>
            <a:solidFill>
              <a:srgbClr val="6CAE30">
                <a:lumMod val="75000"/>
              </a:srgbClr>
            </a:solidFill>
            <a:ln w="11430" cap="flat" cmpd="sng" algn="ctr">
              <a:noFill/>
              <a:prstDash val="solid"/>
            </a:ln>
            <a:effectLst>
              <a:outerShdw blurRad="50800" dist="25000" dir="5400000" rotWithShape="0">
                <a:srgbClr val="DE8400">
                  <a:shade val="30000"/>
                  <a:satMod val="150000"/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电子化加解密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45" name="圆角矩形 44"/>
            <p:cNvSpPr/>
            <p:nvPr/>
          </p:nvSpPr>
          <p:spPr>
            <a:xfrm>
              <a:off x="1393015" y="2076690"/>
              <a:ext cx="2057400" cy="609600"/>
            </a:xfrm>
            <a:prstGeom prst="roundRect">
              <a:avLst>
                <a:gd name="adj" fmla="val 0"/>
              </a:avLst>
            </a:prstGeom>
            <a:solidFill>
              <a:srgbClr val="6CAE30">
                <a:lumMod val="75000"/>
              </a:srgbClr>
            </a:solidFill>
            <a:ln w="11430" cap="flat" cmpd="sng" algn="ctr">
              <a:noFill/>
              <a:prstDash val="solid"/>
            </a:ln>
            <a:effectLst>
              <a:outerShdw blurRad="50800" dist="25000" dir="5400000" rotWithShape="0">
                <a:srgbClr val="DE8400">
                  <a:shade val="30000"/>
                  <a:satMod val="150000"/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电子签名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5597599" y="2076690"/>
              <a:ext cx="2057400" cy="609600"/>
            </a:xfrm>
            <a:prstGeom prst="roundRect">
              <a:avLst>
                <a:gd name="adj" fmla="val 0"/>
              </a:avLst>
            </a:prstGeom>
            <a:solidFill>
              <a:srgbClr val="6CAE30">
                <a:lumMod val="75000"/>
              </a:srgbClr>
            </a:solidFill>
            <a:ln w="11430" cap="flat" cmpd="sng" algn="ctr">
              <a:noFill/>
              <a:prstDash val="solid"/>
            </a:ln>
            <a:effectLst>
              <a:outerShdw blurRad="50800" dist="25000" dir="5400000" rotWithShape="0">
                <a:srgbClr val="DE8400">
                  <a:shade val="30000"/>
                  <a:satMod val="150000"/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数据库级名单加密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47" name="圆角矩形 46"/>
            <p:cNvSpPr/>
            <p:nvPr/>
          </p:nvSpPr>
          <p:spPr>
            <a:xfrm>
              <a:off x="3498850" y="2743605"/>
              <a:ext cx="2057400" cy="609600"/>
            </a:xfrm>
            <a:prstGeom prst="roundRect">
              <a:avLst>
                <a:gd name="adj" fmla="val 0"/>
              </a:avLst>
            </a:prstGeom>
            <a:solidFill>
              <a:srgbClr val="7030A0"/>
            </a:solidFill>
            <a:ln w="11430" cap="flat" cmpd="sng" algn="ctr">
              <a:noFill/>
              <a:prstDash val="solid"/>
            </a:ln>
            <a:effectLst>
              <a:outerShdw blurRad="50800" dist="25000" dir="5400000" rotWithShape="0">
                <a:srgbClr val="DE8400">
                  <a:shade val="30000"/>
                  <a:satMod val="150000"/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软硬件标识识别</a:t>
              </a:r>
            </a:p>
          </p:txBody>
        </p:sp>
        <p:sp>
          <p:nvSpPr>
            <p:cNvPr id="48" name="圆角矩形 47"/>
            <p:cNvSpPr/>
            <p:nvPr/>
          </p:nvSpPr>
          <p:spPr>
            <a:xfrm>
              <a:off x="1394371" y="2743605"/>
              <a:ext cx="2057400" cy="609600"/>
            </a:xfrm>
            <a:prstGeom prst="roundRect">
              <a:avLst>
                <a:gd name="adj" fmla="val 0"/>
              </a:avLst>
            </a:prstGeom>
            <a:solidFill>
              <a:srgbClr val="7030A0"/>
            </a:solidFill>
            <a:ln w="11430" cap="flat" cmpd="sng" algn="ctr">
              <a:noFill/>
              <a:prstDash val="solid"/>
            </a:ln>
            <a:effectLst>
              <a:outerShdw blurRad="50800" dist="25000" dir="5400000" rotWithShape="0">
                <a:srgbClr val="DE8400">
                  <a:shade val="30000"/>
                  <a:satMod val="150000"/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标书断点续传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49" name="圆角矩形 48"/>
            <p:cNvSpPr/>
            <p:nvPr/>
          </p:nvSpPr>
          <p:spPr>
            <a:xfrm>
              <a:off x="5598955" y="2743605"/>
              <a:ext cx="2057400" cy="609600"/>
            </a:xfrm>
            <a:prstGeom prst="roundRect">
              <a:avLst>
                <a:gd name="adj" fmla="val 0"/>
              </a:avLst>
            </a:prstGeom>
            <a:solidFill>
              <a:srgbClr val="7030A0"/>
            </a:solidFill>
            <a:ln w="11430" cap="flat" cmpd="sng" algn="ctr">
              <a:noFill/>
              <a:prstDash val="solid"/>
            </a:ln>
            <a:effectLst>
              <a:outerShdw blurRad="50800" dist="25000" dir="5400000" rotWithShape="0">
                <a:srgbClr val="DE8400">
                  <a:shade val="30000"/>
                  <a:satMod val="150000"/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文字内容比对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50" name="圆角矩形 49"/>
            <p:cNvSpPr/>
            <p:nvPr/>
          </p:nvSpPr>
          <p:spPr>
            <a:xfrm>
              <a:off x="3497494" y="3402310"/>
              <a:ext cx="2057400" cy="609600"/>
            </a:xfrm>
            <a:prstGeom prst="roundRect">
              <a:avLst>
                <a:gd name="adj" fmla="val 0"/>
              </a:avLst>
            </a:prstGeom>
            <a:solidFill>
              <a:srgbClr val="B30000">
                <a:lumMod val="60000"/>
                <a:lumOff val="40000"/>
              </a:srgbClr>
            </a:solidFill>
            <a:ln w="11430" cap="flat" cmpd="sng" algn="ctr">
              <a:noFill/>
              <a:prstDash val="solid"/>
            </a:ln>
            <a:effectLst>
              <a:outerShdw blurRad="50800" dist="25000" dir="5400000" rotWithShape="0">
                <a:srgbClr val="DE8400">
                  <a:shade val="30000"/>
                  <a:satMod val="150000"/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BI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数据智能分析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51" name="圆角矩形 50"/>
            <p:cNvSpPr/>
            <p:nvPr/>
          </p:nvSpPr>
          <p:spPr>
            <a:xfrm>
              <a:off x="1393015" y="3402310"/>
              <a:ext cx="2057400" cy="609600"/>
            </a:xfrm>
            <a:prstGeom prst="roundRect">
              <a:avLst>
                <a:gd name="adj" fmla="val 0"/>
              </a:avLst>
            </a:prstGeom>
            <a:solidFill>
              <a:srgbClr val="B30000">
                <a:lumMod val="60000"/>
                <a:lumOff val="40000"/>
              </a:srgbClr>
            </a:solidFill>
            <a:ln w="11430" cap="flat" cmpd="sng" algn="ctr">
              <a:noFill/>
              <a:prstDash val="solid"/>
            </a:ln>
            <a:effectLst>
              <a:outerShdw blurRad="50800" dist="25000" dir="5400000" rotWithShape="0">
                <a:srgbClr val="DE8400">
                  <a:shade val="30000"/>
                  <a:satMod val="150000"/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统一工作流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52" name="圆角矩形 51"/>
            <p:cNvSpPr/>
            <p:nvPr/>
          </p:nvSpPr>
          <p:spPr>
            <a:xfrm>
              <a:off x="5597599" y="3402310"/>
              <a:ext cx="2057400" cy="609600"/>
            </a:xfrm>
            <a:prstGeom prst="roundRect">
              <a:avLst>
                <a:gd name="adj" fmla="val 0"/>
              </a:avLst>
            </a:prstGeom>
            <a:solidFill>
              <a:srgbClr val="B30000">
                <a:lumMod val="60000"/>
                <a:lumOff val="40000"/>
              </a:srgbClr>
            </a:solidFill>
            <a:ln w="11430" cap="flat" cmpd="sng" algn="ctr">
              <a:noFill/>
              <a:prstDash val="solid"/>
            </a:ln>
            <a:effectLst>
              <a:outerShdw blurRad="50800" dist="25000" dir="5400000" rotWithShape="0">
                <a:srgbClr val="DE8400">
                  <a:shade val="30000"/>
                  <a:satMod val="150000"/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统一门户与支撑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4"/>
          <p:cNvSpPr/>
          <p:nvPr/>
        </p:nvSpPr>
        <p:spPr>
          <a:xfrm>
            <a:off x="1" y="1812328"/>
            <a:ext cx="2393156" cy="1079638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粗宋简体"/>
              <a:ea typeface="方正粗宋简体"/>
              <a:cs typeface="+mn-cs"/>
            </a:endParaRPr>
          </a:p>
        </p:txBody>
      </p:sp>
      <p:sp>
        <p:nvSpPr>
          <p:cNvPr id="10243" name="矩形 4"/>
          <p:cNvSpPr>
            <a:spLocks noChangeArrowheads="1"/>
          </p:cNvSpPr>
          <p:nvPr/>
        </p:nvSpPr>
        <p:spPr bwMode="auto">
          <a:xfrm>
            <a:off x="-1" y="2888456"/>
            <a:ext cx="7429051" cy="1081088"/>
          </a:xfrm>
          <a:prstGeom prst="rect">
            <a:avLst/>
          </a:prstGeom>
          <a:solidFill>
            <a:srgbClr val="0072C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方正粗宋简体"/>
              </a:rPr>
              <a:t>系统演示</a:t>
            </a:r>
          </a:p>
        </p:txBody>
      </p:sp>
      <p:sp>
        <p:nvSpPr>
          <p:cNvPr id="10244" name="文本框 4"/>
          <p:cNvSpPr txBox="1">
            <a:spLocks noChangeArrowheads="1"/>
          </p:cNvSpPr>
          <p:nvPr/>
        </p:nvSpPr>
        <p:spPr bwMode="auto">
          <a:xfrm>
            <a:off x="251520" y="2084935"/>
            <a:ext cx="232291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第四部分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391" r="522" b="6955"/>
          <a:stretch>
            <a:fillRect/>
          </a:stretch>
        </p:blipFill>
        <p:spPr>
          <a:xfrm>
            <a:off x="7429050" y="2888457"/>
            <a:ext cx="1714950" cy="10806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057400"/>
            <a:ext cx="71628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5400" dirty="0">
                <a:solidFill>
                  <a:srgbClr val="FF0000"/>
                </a:solidFill>
                <a:latin typeface="+mj-ea"/>
                <a:ea typeface="+mj-ea"/>
              </a:rPr>
              <a:t>为客户创造价值</a:t>
            </a:r>
            <a:endParaRPr lang="en-US" altLang="zh-CN" sz="5400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ctr" eaLnBrk="1" hangingPunct="1">
              <a:defRPr/>
            </a:pPr>
            <a:r>
              <a:rPr lang="zh-CN" altLang="en-US" sz="5400" dirty="0">
                <a:solidFill>
                  <a:srgbClr val="FF0000"/>
                </a:solidFill>
                <a:latin typeface="+mj-ea"/>
                <a:ea typeface="+mj-ea"/>
              </a:rPr>
              <a:t>谢谢！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152416"/>
            <a:ext cx="6275460" cy="645160"/>
          </a:xfrm>
        </p:spPr>
        <p:txBody>
          <a:bodyPr/>
          <a:lstStyle/>
          <a:p>
            <a:r>
              <a:rPr lang="zh-CN" altLang="en-US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咨询电话</a:t>
            </a:r>
          </a:p>
        </p:txBody>
      </p:sp>
      <p:sp>
        <p:nvSpPr>
          <p:cNvPr id="12" name="矩形 11"/>
          <p:cNvSpPr/>
          <p:nvPr/>
        </p:nvSpPr>
        <p:spPr>
          <a:xfrm>
            <a:off x="147955" y="1576070"/>
            <a:ext cx="1777365" cy="558165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defRPr/>
            </a:pPr>
            <a:r>
              <a:rPr lang="zh-CN" altLang="en-US" sz="2000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业务咨询电话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2051720" y="1470670"/>
            <a:ext cx="5904656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0839-5572872</a:t>
            </a:r>
            <a:endParaRPr lang="zh-CN" altLang="en-US" sz="40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40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40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：0839-5572266</a:t>
            </a:r>
          </a:p>
          <a:p>
            <a:endParaRPr lang="zh-CN" altLang="en-US" sz="40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zh-CN" altLang="en-US" sz="40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：400-998-0000</a:t>
            </a:r>
          </a:p>
        </p:txBody>
      </p:sp>
      <p:sp>
        <p:nvSpPr>
          <p:cNvPr id="9" name="矩形 8"/>
          <p:cNvSpPr/>
          <p:nvPr/>
        </p:nvSpPr>
        <p:spPr>
          <a:xfrm>
            <a:off x="147955" y="3391535"/>
            <a:ext cx="1777365" cy="558165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defRPr/>
            </a:pPr>
            <a:r>
              <a:rPr lang="zh-CN" altLang="en-US" sz="2000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技术咨询电话</a:t>
            </a:r>
          </a:p>
        </p:txBody>
      </p:sp>
      <p:sp>
        <p:nvSpPr>
          <p:cNvPr id="11" name="矩形 10"/>
          <p:cNvSpPr/>
          <p:nvPr/>
        </p:nvSpPr>
        <p:spPr>
          <a:xfrm>
            <a:off x="147955" y="5233670"/>
            <a:ext cx="1777365" cy="558165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defRPr/>
            </a:pPr>
            <a:r>
              <a:rPr lang="zh-CN" altLang="en-US" sz="2000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新点客服电话</a:t>
            </a:r>
          </a:p>
        </p:txBody>
      </p:sp>
    </p:spTree>
    <p:extLst>
      <p:ext uri="{BB962C8B-B14F-4D97-AF65-F5344CB8AC3E}">
        <p14:creationId xmlns:p14="http://schemas.microsoft.com/office/powerpoint/2010/main" val="348088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 hidden="1"/>
          <p:cNvGrpSpPr/>
          <p:nvPr/>
        </p:nvGrpSpPr>
        <p:grpSpPr>
          <a:xfrm>
            <a:off x="277091" y="1196752"/>
            <a:ext cx="8638310" cy="5400600"/>
            <a:chOff x="277091" y="1196752"/>
            <a:chExt cx="8638310" cy="5400600"/>
          </a:xfrm>
        </p:grpSpPr>
        <p:sp>
          <p:nvSpPr>
            <p:cNvPr id="46" name="矩形 45"/>
            <p:cNvSpPr/>
            <p:nvPr/>
          </p:nvSpPr>
          <p:spPr>
            <a:xfrm>
              <a:off x="277091" y="1196752"/>
              <a:ext cx="8638310" cy="5400600"/>
            </a:xfrm>
            <a:prstGeom prst="rect">
              <a:avLst/>
            </a:prstGeom>
            <a:solidFill>
              <a:schemeClr val="bg1">
                <a:lumMod val="95000"/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1180581" y="1916832"/>
              <a:ext cx="6124971" cy="4032448"/>
              <a:chOff x="1180581" y="1916832"/>
              <a:chExt cx="6124971" cy="4032448"/>
            </a:xfrm>
          </p:grpSpPr>
          <p:grpSp>
            <p:nvGrpSpPr>
              <p:cNvPr id="48" name="Group 4"/>
              <p:cNvGrpSpPr/>
              <p:nvPr/>
            </p:nvGrpSpPr>
            <p:grpSpPr>
              <a:xfrm>
                <a:off x="5289390" y="1924580"/>
                <a:ext cx="1990687" cy="1314450"/>
                <a:chOff x="3198812" y="2590800"/>
                <a:chExt cx="2653558" cy="1752600"/>
              </a:xfrm>
            </p:grpSpPr>
            <p:sp>
              <p:nvSpPr>
                <p:cNvPr id="65" name="Rectangle 16"/>
                <p:cNvSpPr/>
                <p:nvPr/>
              </p:nvSpPr>
              <p:spPr bwMode="auto">
                <a:xfrm>
                  <a:off x="3382590" y="2590800"/>
                  <a:ext cx="2286000" cy="1752600"/>
                </a:xfrm>
                <a:prstGeom prst="rect">
                  <a:avLst/>
                </a:prstGeom>
                <a:solidFill>
                  <a:srgbClr val="E7B921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36" tIns="45718" rIns="91436" bIns="45718" numCol="1" rtlCol="0" anchor="ctr" anchorCtr="0" compatLnSpc="1"/>
                <a:lstStyle/>
                <a:p>
                  <a:pPr algn="ctr" defTabSz="685165">
                    <a:defRPr/>
                  </a:pPr>
                  <a:endParaRPr lang="en-US" sz="1700" kern="0" dirty="0">
                    <a:solidFill>
                      <a:srgbClr val="FFFFFF">
                        <a:alpha val="98824"/>
                      </a:srgb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66" name="Title 15"/>
                <p:cNvSpPr txBox="1"/>
                <p:nvPr/>
              </p:nvSpPr>
              <p:spPr bwMode="auto">
                <a:xfrm>
                  <a:off x="3198812" y="3640808"/>
                  <a:ext cx="2653558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algn="ctr" defTabSz="822325">
                    <a:lnSpc>
                      <a:spcPct val="90000"/>
                    </a:lnSpc>
                    <a:spcBef>
                      <a:spcPct val="20000"/>
                    </a:spcBef>
                    <a:spcAft>
                      <a:spcPts val="555"/>
                    </a:spcAft>
                    <a:buClr>
                      <a:srgbClr val="ADADAD"/>
                    </a:buClr>
                    <a:buSzPct val="80000"/>
                    <a:defRPr/>
                  </a:pPr>
                  <a:r>
                    <a:rPr lang="zh-CN" altLang="en-US" sz="2000" kern="0" dirty="0">
                      <a:solidFill>
                        <a:srgbClr val="FFFFFF"/>
                      </a:solidFill>
                      <a:latin typeface="Segoe UI" panose="020B0502040204020203"/>
                    </a:rPr>
                    <a:t>虚实结合</a:t>
                  </a:r>
                  <a:endParaRPr lang="en-US" sz="2000" kern="0" dirty="0">
                    <a:solidFill>
                      <a:srgbClr val="FFFFFF"/>
                    </a:solidFill>
                    <a:latin typeface="Segoe UI" panose="020B0502040204020203"/>
                  </a:endParaRPr>
                </a:p>
              </p:txBody>
            </p:sp>
            <p:pic>
              <p:nvPicPr>
                <p:cNvPr id="67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4242738" y="2957411"/>
                  <a:ext cx="565705" cy="4933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49" name="Group 5"/>
              <p:cNvGrpSpPr/>
              <p:nvPr/>
            </p:nvGrpSpPr>
            <p:grpSpPr>
              <a:xfrm>
                <a:off x="5314865" y="4634830"/>
                <a:ext cx="1990687" cy="1314450"/>
                <a:chOff x="6157170" y="2571691"/>
                <a:chExt cx="2653558" cy="1752600"/>
              </a:xfrm>
            </p:grpSpPr>
            <p:sp>
              <p:nvSpPr>
                <p:cNvPr id="62" name="Rectangle 17"/>
                <p:cNvSpPr/>
                <p:nvPr/>
              </p:nvSpPr>
              <p:spPr bwMode="auto">
                <a:xfrm>
                  <a:off x="6340949" y="2571691"/>
                  <a:ext cx="2286000" cy="1752600"/>
                </a:xfrm>
                <a:prstGeom prst="rect">
                  <a:avLst/>
                </a:prstGeom>
                <a:solidFill>
                  <a:srgbClr val="3BBEB4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36" tIns="45718" rIns="91436" bIns="45718" numCol="1" rtlCol="0" anchor="ctr" anchorCtr="0" compatLnSpc="1"/>
                <a:lstStyle/>
                <a:p>
                  <a:pPr algn="ctr" defTabSz="685165">
                    <a:defRPr/>
                  </a:pPr>
                  <a:endParaRPr lang="en-US" sz="1700" kern="0" dirty="0">
                    <a:solidFill>
                      <a:srgbClr val="FFFFFF">
                        <a:alpha val="98824"/>
                      </a:srgb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63" name="Title 15"/>
                <p:cNvSpPr txBox="1"/>
                <p:nvPr/>
              </p:nvSpPr>
              <p:spPr bwMode="auto">
                <a:xfrm>
                  <a:off x="6157170" y="3640808"/>
                  <a:ext cx="2653558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algn="ctr" defTabSz="822325">
                    <a:lnSpc>
                      <a:spcPct val="90000"/>
                    </a:lnSpc>
                    <a:spcBef>
                      <a:spcPct val="20000"/>
                    </a:spcBef>
                    <a:spcAft>
                      <a:spcPts val="555"/>
                    </a:spcAft>
                    <a:buClr>
                      <a:srgbClr val="ADADAD"/>
                    </a:buClr>
                    <a:buSzPct val="80000"/>
                  </a:pPr>
                  <a:r>
                    <a:rPr lang="zh-CN" altLang="en-US" sz="2000" kern="0" dirty="0">
                      <a:solidFill>
                        <a:srgbClr val="FFFFFF"/>
                      </a:solidFill>
                      <a:latin typeface="Segoe UI" panose="020B0502040204020203"/>
                    </a:rPr>
                    <a:t>流程优化</a:t>
                  </a:r>
                  <a:endParaRPr lang="en-US" altLang="zh-CN" sz="2000" kern="0" dirty="0">
                    <a:solidFill>
                      <a:srgbClr val="FFFFFF"/>
                    </a:solidFill>
                    <a:latin typeface="Segoe UI" panose="020B0502040204020203"/>
                  </a:endParaRPr>
                </a:p>
              </p:txBody>
            </p:sp>
            <p:pic>
              <p:nvPicPr>
                <p:cNvPr id="64" name="Picture 14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7203501" y="2895600"/>
                  <a:ext cx="560896" cy="5523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50" name="Group 3"/>
              <p:cNvGrpSpPr/>
              <p:nvPr/>
            </p:nvGrpSpPr>
            <p:grpSpPr>
              <a:xfrm>
                <a:off x="1180581" y="1916832"/>
                <a:ext cx="2197680" cy="1314450"/>
                <a:chOff x="303212" y="2590800"/>
                <a:chExt cx="2653558" cy="1752600"/>
              </a:xfrm>
            </p:grpSpPr>
            <p:sp>
              <p:nvSpPr>
                <p:cNvPr id="59" name="Rectangle 15"/>
                <p:cNvSpPr/>
                <p:nvPr/>
              </p:nvSpPr>
              <p:spPr bwMode="auto">
                <a:xfrm>
                  <a:off x="531812" y="2590800"/>
                  <a:ext cx="2286000" cy="1752600"/>
                </a:xfrm>
                <a:prstGeom prst="rect">
                  <a:avLst/>
                </a:prstGeom>
                <a:solidFill>
                  <a:srgbClr val="3397D3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36" tIns="45718" rIns="91436" bIns="45718" numCol="1" rtlCol="0" anchor="ctr" anchorCtr="0" compatLnSpc="1"/>
                <a:lstStyle/>
                <a:p>
                  <a:pPr algn="ctr" defTabSz="685165">
                    <a:defRPr/>
                  </a:pPr>
                  <a:endParaRPr lang="en-US" sz="1700" kern="0" dirty="0">
                    <a:solidFill>
                      <a:srgbClr val="FFFFFF">
                        <a:alpha val="98824"/>
                      </a:srgb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60" name="Title 15"/>
                <p:cNvSpPr txBox="1"/>
                <p:nvPr/>
              </p:nvSpPr>
              <p:spPr bwMode="auto">
                <a:xfrm>
                  <a:off x="303212" y="3640808"/>
                  <a:ext cx="2653558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algn="ctr" defTabSz="822325">
                    <a:lnSpc>
                      <a:spcPct val="90000"/>
                    </a:lnSpc>
                    <a:spcBef>
                      <a:spcPct val="20000"/>
                    </a:spcBef>
                    <a:spcAft>
                      <a:spcPts val="555"/>
                    </a:spcAft>
                    <a:buClr>
                      <a:srgbClr val="ADADAD"/>
                    </a:buClr>
                    <a:buSzPct val="80000"/>
                  </a:pPr>
                  <a:r>
                    <a:rPr lang="zh-CN" altLang="en-US" sz="2000" kern="0" dirty="0">
                      <a:solidFill>
                        <a:srgbClr val="FFFFFF"/>
                      </a:solidFill>
                      <a:latin typeface="Segoe UI" panose="020B0502040204020203"/>
                    </a:rPr>
                    <a:t>统分结合</a:t>
                  </a:r>
                  <a:endParaRPr lang="en-US" sz="2000" kern="0" dirty="0">
                    <a:solidFill>
                      <a:srgbClr val="FFFFFF"/>
                    </a:solidFill>
                    <a:latin typeface="Segoe UI" panose="020B0502040204020203"/>
                  </a:endParaRPr>
                </a:p>
              </p:txBody>
            </p:sp>
            <p:pic>
              <p:nvPicPr>
                <p:cNvPr id="61" name="Picture 17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1323174" y="2957843"/>
                  <a:ext cx="613634" cy="4929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51" name="Group 6"/>
              <p:cNvGrpSpPr/>
              <p:nvPr/>
            </p:nvGrpSpPr>
            <p:grpSpPr>
              <a:xfrm>
                <a:off x="1278140" y="4630316"/>
                <a:ext cx="1990687" cy="1314450"/>
                <a:chOff x="9052770" y="2567648"/>
                <a:chExt cx="2653558" cy="1752600"/>
              </a:xfrm>
            </p:grpSpPr>
            <p:sp>
              <p:nvSpPr>
                <p:cNvPr id="56" name="Rectangle 18"/>
                <p:cNvSpPr/>
                <p:nvPr/>
              </p:nvSpPr>
              <p:spPr bwMode="auto">
                <a:xfrm>
                  <a:off x="9236548" y="2567648"/>
                  <a:ext cx="2286000" cy="1752600"/>
                </a:xfrm>
                <a:prstGeom prst="rect">
                  <a:avLst/>
                </a:prstGeom>
                <a:solidFill>
                  <a:srgbClr val="8E499C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36" tIns="45718" rIns="91436" bIns="45718" numCol="1" rtlCol="0" anchor="ctr" anchorCtr="0" compatLnSpc="1"/>
                <a:lstStyle/>
                <a:p>
                  <a:pPr algn="ctr" defTabSz="685165">
                    <a:defRPr/>
                  </a:pPr>
                  <a:endParaRPr lang="en-US" sz="1700" kern="0" dirty="0">
                    <a:solidFill>
                      <a:srgbClr val="FFFFFF">
                        <a:alpha val="98824"/>
                      </a:srgb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57" name="Title 15"/>
                <p:cNvSpPr txBox="1"/>
                <p:nvPr/>
              </p:nvSpPr>
              <p:spPr bwMode="auto">
                <a:xfrm>
                  <a:off x="9052770" y="3640808"/>
                  <a:ext cx="2653558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algn="ctr" defTabSz="822325">
                    <a:lnSpc>
                      <a:spcPct val="90000"/>
                    </a:lnSpc>
                    <a:spcBef>
                      <a:spcPct val="20000"/>
                    </a:spcBef>
                    <a:spcAft>
                      <a:spcPts val="555"/>
                    </a:spcAft>
                    <a:buClr>
                      <a:srgbClr val="ADADAD"/>
                    </a:buClr>
                    <a:buSzPct val="80000"/>
                  </a:pPr>
                  <a:r>
                    <a:rPr lang="zh-CN" altLang="en-US" sz="2000" kern="0" dirty="0">
                      <a:solidFill>
                        <a:srgbClr val="FFFFFF"/>
                      </a:solidFill>
                      <a:latin typeface="Segoe UI" panose="020B0502040204020203"/>
                    </a:rPr>
                    <a:t>资源共享</a:t>
                  </a:r>
                  <a:endParaRPr lang="en-US" altLang="zh-CN" sz="2000" kern="0" dirty="0">
                    <a:solidFill>
                      <a:srgbClr val="FFFFFF"/>
                    </a:solidFill>
                    <a:latin typeface="Segoe UI" panose="020B0502040204020203"/>
                  </a:endParaRPr>
                </a:p>
              </p:txBody>
            </p:sp>
            <p:pic>
              <p:nvPicPr>
                <p:cNvPr id="58" name="Picture 6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10171773" y="2910747"/>
                  <a:ext cx="415551" cy="5372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52" name="Group 5"/>
              <p:cNvGrpSpPr/>
              <p:nvPr/>
            </p:nvGrpSpPr>
            <p:grpSpPr>
              <a:xfrm>
                <a:off x="3301393" y="3305184"/>
                <a:ext cx="1990687" cy="1314450"/>
                <a:chOff x="6157170" y="2571691"/>
                <a:chExt cx="2653558" cy="1752600"/>
              </a:xfrm>
            </p:grpSpPr>
            <p:sp>
              <p:nvSpPr>
                <p:cNvPr id="54" name="Rectangle 17"/>
                <p:cNvSpPr/>
                <p:nvPr/>
              </p:nvSpPr>
              <p:spPr bwMode="auto">
                <a:xfrm>
                  <a:off x="6340949" y="2571691"/>
                  <a:ext cx="2286000" cy="1752600"/>
                </a:xfrm>
                <a:prstGeom prst="rect">
                  <a:avLst/>
                </a:prstGeom>
                <a:solidFill>
                  <a:srgbClr val="00B0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36" tIns="45718" rIns="91436" bIns="45718" numCol="1" rtlCol="0" anchor="ctr" anchorCtr="0" compatLnSpc="1"/>
                <a:lstStyle/>
                <a:p>
                  <a:pPr algn="ctr" defTabSz="685165">
                    <a:defRPr/>
                  </a:pPr>
                  <a:endParaRPr lang="en-US" sz="1700" kern="0" dirty="0">
                    <a:solidFill>
                      <a:srgbClr val="FFFFFF">
                        <a:alpha val="98824"/>
                      </a:srgb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55" name="Title 15"/>
                <p:cNvSpPr txBox="1"/>
                <p:nvPr/>
              </p:nvSpPr>
              <p:spPr bwMode="auto">
                <a:xfrm>
                  <a:off x="6157170" y="3640808"/>
                  <a:ext cx="2653558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algn="ctr" defTabSz="822325">
                    <a:lnSpc>
                      <a:spcPct val="90000"/>
                    </a:lnSpc>
                    <a:spcBef>
                      <a:spcPct val="20000"/>
                    </a:spcBef>
                    <a:spcAft>
                      <a:spcPts val="555"/>
                    </a:spcAft>
                    <a:buClr>
                      <a:srgbClr val="ADADAD"/>
                    </a:buClr>
                    <a:buSzPct val="80000"/>
                    <a:defRPr/>
                  </a:pPr>
                  <a:r>
                    <a:rPr lang="zh-CN" altLang="en-US" sz="2000" kern="0" dirty="0">
                      <a:solidFill>
                        <a:srgbClr val="FFFFFF"/>
                      </a:solidFill>
                      <a:latin typeface="Segoe UI" panose="020B0502040204020203"/>
                    </a:rPr>
                    <a:t>智能体验</a:t>
                  </a:r>
                  <a:endParaRPr lang="en-US" sz="2000" kern="0" dirty="0">
                    <a:solidFill>
                      <a:srgbClr val="FFFFFF"/>
                    </a:solidFill>
                    <a:latin typeface="Segoe UI" panose="020B0502040204020203"/>
                  </a:endParaRPr>
                </a:p>
              </p:txBody>
            </p:sp>
          </p:grpSp>
          <p:pic>
            <p:nvPicPr>
              <p:cNvPr id="53" name="Picture 71" descr="C:\Users\chrisw\Desktop\Cloud Services 3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black">
              <a:xfrm>
                <a:off x="4003769" y="3441950"/>
                <a:ext cx="712247" cy="4911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68" name="标题 1"/>
          <p:cNvSpPr>
            <a:spLocks noGrp="1"/>
          </p:cNvSpPr>
          <p:nvPr>
            <p:ph type="title"/>
          </p:nvPr>
        </p:nvSpPr>
        <p:spPr>
          <a:xfrm>
            <a:off x="179512" y="199298"/>
            <a:ext cx="1938099" cy="646331"/>
          </a:xfrm>
        </p:spPr>
        <p:txBody>
          <a:bodyPr/>
          <a:lstStyle/>
          <a:p>
            <a:pPr algn="ctr"/>
            <a:r>
              <a:rPr lang="zh-CN" altLang="en-US" dirty="0"/>
              <a:t>目 录</a:t>
            </a:r>
          </a:p>
        </p:txBody>
      </p:sp>
      <p:grpSp>
        <p:nvGrpSpPr>
          <p:cNvPr id="34" name="Group 3"/>
          <p:cNvGrpSpPr/>
          <p:nvPr/>
        </p:nvGrpSpPr>
        <p:grpSpPr bwMode="auto">
          <a:xfrm>
            <a:off x="1763688" y="2763416"/>
            <a:ext cx="762000" cy="665163"/>
            <a:chOff x="1110" y="2656"/>
            <a:chExt cx="1549" cy="1351"/>
          </a:xfrm>
        </p:grpSpPr>
        <p:sp>
          <p:nvSpPr>
            <p:cNvPr id="35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400"/>
            </a:p>
          </p:txBody>
        </p:sp>
        <p:sp>
          <p:nvSpPr>
            <p:cNvPr id="36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400"/>
            </a:p>
          </p:txBody>
        </p:sp>
        <p:sp>
          <p:nvSpPr>
            <p:cNvPr id="37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24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8" name="Group 7"/>
          <p:cNvGrpSpPr/>
          <p:nvPr/>
        </p:nvGrpSpPr>
        <p:grpSpPr bwMode="auto">
          <a:xfrm>
            <a:off x="1763688" y="3525416"/>
            <a:ext cx="762000" cy="665163"/>
            <a:chOff x="3174" y="2656"/>
            <a:chExt cx="1549" cy="1351"/>
          </a:xfrm>
        </p:grpSpPr>
        <p:sp>
          <p:nvSpPr>
            <p:cNvPr id="39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400"/>
            </a:p>
          </p:txBody>
        </p:sp>
        <p:sp>
          <p:nvSpPr>
            <p:cNvPr id="40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400"/>
            </a:p>
          </p:txBody>
        </p:sp>
        <p:sp>
          <p:nvSpPr>
            <p:cNvPr id="41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24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2" name="Line 11"/>
          <p:cNvSpPr>
            <a:spLocks noChangeShapeType="1"/>
          </p:cNvSpPr>
          <p:nvPr/>
        </p:nvSpPr>
        <p:spPr bwMode="auto">
          <a:xfrm>
            <a:off x="2373288" y="3373016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3287688" y="3546054"/>
            <a:ext cx="229362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平  台  特  点</a:t>
            </a:r>
          </a:p>
        </p:txBody>
      </p:sp>
      <p:sp>
        <p:nvSpPr>
          <p:cNvPr id="44" name="Text Box 13"/>
          <p:cNvSpPr txBox="1">
            <a:spLocks noChangeArrowheads="1"/>
          </p:cNvSpPr>
          <p:nvPr/>
        </p:nvSpPr>
        <p:spPr bwMode="gray">
          <a:xfrm>
            <a:off x="1981092" y="2861841"/>
            <a:ext cx="3129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2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69" name="Line 14"/>
          <p:cNvSpPr>
            <a:spLocks noChangeShapeType="1"/>
          </p:cNvSpPr>
          <p:nvPr/>
        </p:nvSpPr>
        <p:spPr bwMode="auto">
          <a:xfrm>
            <a:off x="2373288" y="4135016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" name="Text Box 16"/>
          <p:cNvSpPr txBox="1">
            <a:spLocks noChangeArrowheads="1"/>
          </p:cNvSpPr>
          <p:nvPr/>
        </p:nvSpPr>
        <p:spPr bwMode="gray">
          <a:xfrm>
            <a:off x="1959450" y="3623841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5" name="Line 25"/>
          <p:cNvSpPr>
            <a:spLocks noChangeShapeType="1"/>
          </p:cNvSpPr>
          <p:nvPr/>
        </p:nvSpPr>
        <p:spPr bwMode="auto">
          <a:xfrm>
            <a:off x="2373288" y="4850681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" name="Text Box 27"/>
          <p:cNvSpPr txBox="1">
            <a:spLocks noChangeArrowheads="1"/>
          </p:cNvSpPr>
          <p:nvPr/>
        </p:nvSpPr>
        <p:spPr bwMode="gray">
          <a:xfrm>
            <a:off x="1981091" y="4339506"/>
            <a:ext cx="3129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4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3287688" y="4282654"/>
            <a:ext cx="23134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系  统  演  示</a:t>
            </a:r>
            <a:endParaRPr lang="en-US" altLang="zh-CN" sz="28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91" name="Text Box 16"/>
          <p:cNvSpPr txBox="1">
            <a:spLocks noChangeArrowheads="1"/>
          </p:cNvSpPr>
          <p:nvPr/>
        </p:nvSpPr>
        <p:spPr bwMode="gray">
          <a:xfrm>
            <a:off x="2035650" y="5024735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3" name="Text Box 26"/>
          <p:cNvSpPr txBox="1">
            <a:spLocks noChangeArrowheads="1"/>
          </p:cNvSpPr>
          <p:nvPr/>
        </p:nvSpPr>
        <p:spPr bwMode="auto">
          <a:xfrm>
            <a:off x="3287688" y="2757066"/>
            <a:ext cx="23134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功  能  介  绍</a:t>
            </a:r>
            <a:endParaRPr lang="en-US" altLang="zh-CN" sz="28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86" name="Group 3"/>
          <p:cNvGrpSpPr/>
          <p:nvPr/>
        </p:nvGrpSpPr>
        <p:grpSpPr bwMode="auto">
          <a:xfrm>
            <a:off x="1752600" y="2063750"/>
            <a:ext cx="762000" cy="665163"/>
            <a:chOff x="1110" y="2656"/>
            <a:chExt cx="1549" cy="1351"/>
          </a:xfrm>
        </p:grpSpPr>
        <p:sp>
          <p:nvSpPr>
            <p:cNvPr id="87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400"/>
            </a:p>
          </p:txBody>
        </p:sp>
        <p:sp>
          <p:nvSpPr>
            <p:cNvPr id="88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400"/>
            </a:p>
          </p:txBody>
        </p:sp>
        <p:sp>
          <p:nvSpPr>
            <p:cNvPr id="89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24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90" name="Line 11"/>
          <p:cNvSpPr>
            <a:spLocks noChangeShapeType="1"/>
          </p:cNvSpPr>
          <p:nvPr/>
        </p:nvSpPr>
        <p:spPr bwMode="auto">
          <a:xfrm>
            <a:off x="2362200" y="2673350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4" name="Text Box 13"/>
          <p:cNvSpPr txBox="1">
            <a:spLocks noChangeArrowheads="1"/>
          </p:cNvSpPr>
          <p:nvPr/>
        </p:nvSpPr>
        <p:spPr bwMode="gray">
          <a:xfrm>
            <a:off x="1949450" y="21621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5" name="Text Box 26"/>
          <p:cNvSpPr txBox="1">
            <a:spLocks noChangeArrowheads="1"/>
          </p:cNvSpPr>
          <p:nvPr/>
        </p:nvSpPr>
        <p:spPr bwMode="auto">
          <a:xfrm>
            <a:off x="3276600" y="2057400"/>
            <a:ext cx="23134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注  册  会  员</a:t>
            </a:r>
            <a:endParaRPr lang="en-US" altLang="zh-CN" sz="28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97" name="Group 7"/>
          <p:cNvGrpSpPr/>
          <p:nvPr/>
        </p:nvGrpSpPr>
        <p:grpSpPr bwMode="auto">
          <a:xfrm>
            <a:off x="1752600" y="4336606"/>
            <a:ext cx="762000" cy="665163"/>
            <a:chOff x="3174" y="2656"/>
            <a:chExt cx="1549" cy="1351"/>
          </a:xfrm>
        </p:grpSpPr>
        <p:sp>
          <p:nvSpPr>
            <p:cNvPr id="98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400"/>
            </a:p>
          </p:txBody>
        </p:sp>
        <p:sp>
          <p:nvSpPr>
            <p:cNvPr id="99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400"/>
            </a:p>
          </p:txBody>
        </p:sp>
        <p:sp>
          <p:nvSpPr>
            <p:cNvPr id="100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24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01" name="Text Box 16"/>
          <p:cNvSpPr txBox="1">
            <a:spLocks noChangeArrowheads="1"/>
          </p:cNvSpPr>
          <p:nvPr/>
        </p:nvSpPr>
        <p:spPr bwMode="gray">
          <a:xfrm>
            <a:off x="1958703" y="4419600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4"/>
          <p:cNvSpPr/>
          <p:nvPr/>
        </p:nvSpPr>
        <p:spPr>
          <a:xfrm>
            <a:off x="1" y="1812328"/>
            <a:ext cx="2393156" cy="1079638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粗宋简体"/>
              <a:ea typeface="方正粗宋简体"/>
              <a:cs typeface="+mn-cs"/>
            </a:endParaRPr>
          </a:p>
        </p:txBody>
      </p:sp>
      <p:sp>
        <p:nvSpPr>
          <p:cNvPr id="10243" name="矩形 4"/>
          <p:cNvSpPr>
            <a:spLocks noChangeArrowheads="1"/>
          </p:cNvSpPr>
          <p:nvPr/>
        </p:nvSpPr>
        <p:spPr bwMode="auto">
          <a:xfrm>
            <a:off x="-1" y="2888456"/>
            <a:ext cx="7429051" cy="1081088"/>
          </a:xfrm>
          <a:prstGeom prst="rect">
            <a:avLst/>
          </a:prstGeom>
          <a:solidFill>
            <a:srgbClr val="0072C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3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方正粗宋简体"/>
              </a:rPr>
              <a:t>注册</a:t>
            </a:r>
            <a:r>
              <a:rPr lang="zh-CN" altLang="en-US" sz="3300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方正粗宋简体"/>
              </a:rPr>
              <a:t>流程</a:t>
            </a:r>
            <a:endParaRPr kumimoji="0" lang="zh-CN" altLang="en-US" sz="3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方正粗宋简体"/>
            </a:endParaRPr>
          </a:p>
        </p:txBody>
      </p:sp>
      <p:sp>
        <p:nvSpPr>
          <p:cNvPr id="10244" name="文本框 4"/>
          <p:cNvSpPr txBox="1">
            <a:spLocks noChangeArrowheads="1"/>
          </p:cNvSpPr>
          <p:nvPr/>
        </p:nvSpPr>
        <p:spPr bwMode="auto">
          <a:xfrm>
            <a:off x="251520" y="2084935"/>
            <a:ext cx="23229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第一部分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391" r="522" b="6955"/>
          <a:stretch>
            <a:fillRect/>
          </a:stretch>
        </p:blipFill>
        <p:spPr>
          <a:xfrm>
            <a:off x="7429050" y="2888457"/>
            <a:ext cx="1714950" cy="10806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标题 1"/>
          <p:cNvSpPr>
            <a:spLocks noGrp="1"/>
          </p:cNvSpPr>
          <p:nvPr>
            <p:ph type="title"/>
          </p:nvPr>
        </p:nvSpPr>
        <p:spPr>
          <a:xfrm>
            <a:off x="228600" y="0"/>
            <a:ext cx="7886700" cy="1325563"/>
          </a:xfrm>
        </p:spPr>
        <p:txBody>
          <a:bodyPr/>
          <a:lstStyle/>
          <a:p>
            <a:pPr algn="l" eaLnBrk="1" hangingPunct="1"/>
            <a:r>
              <a:rPr lang="zh-CN" altLang="en-US" sz="3600" smtClean="0"/>
              <a:t>注册账号</a:t>
            </a:r>
            <a:endParaRPr lang="zh-CN" altLang="en-US" sz="3600" dirty="0"/>
          </a:p>
        </p:txBody>
      </p:sp>
      <p:sp>
        <p:nvSpPr>
          <p:cNvPr id="14" name="圆角矩形 13"/>
          <p:cNvSpPr/>
          <p:nvPr/>
        </p:nvSpPr>
        <p:spPr>
          <a:xfrm>
            <a:off x="438150" y="1063625"/>
            <a:ext cx="6267450" cy="712788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1003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系统登录地址：</a:t>
            </a:r>
            <a:r>
              <a:rPr sz="24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http://gyggzy.gov.cn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" y="1147482"/>
            <a:ext cx="9006840" cy="576135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201121"/>
            <a:ext cx="9034780" cy="574357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标题 1"/>
          <p:cNvSpPr>
            <a:spLocks noGrp="1"/>
          </p:cNvSpPr>
          <p:nvPr>
            <p:ph type="title"/>
          </p:nvPr>
        </p:nvSpPr>
        <p:spPr>
          <a:xfrm>
            <a:off x="228600" y="0"/>
            <a:ext cx="7886700" cy="1325563"/>
          </a:xfrm>
        </p:spPr>
        <p:txBody>
          <a:bodyPr/>
          <a:lstStyle/>
          <a:p>
            <a:pPr algn="l" eaLnBrk="1" hangingPunct="1"/>
            <a:r>
              <a:rPr lang="zh-CN" altLang="en-US" sz="3600" smtClean="0">
                <a:latin typeface="+mj-ea"/>
              </a:rPr>
              <a:t>信息资料申报</a:t>
            </a:r>
            <a:endParaRPr lang="zh-CN" altLang="en-US" sz="3600" dirty="0">
              <a:latin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66800"/>
            <a:ext cx="906779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标题 1"/>
          <p:cNvSpPr>
            <a:spLocks noGrp="1"/>
          </p:cNvSpPr>
          <p:nvPr>
            <p:ph type="title"/>
          </p:nvPr>
        </p:nvSpPr>
        <p:spPr>
          <a:xfrm>
            <a:off x="228600" y="-32238"/>
            <a:ext cx="7886700" cy="1325563"/>
          </a:xfrm>
        </p:spPr>
        <p:txBody>
          <a:bodyPr/>
          <a:lstStyle/>
          <a:p>
            <a:pPr algn="l" eaLnBrk="1" hangingPunct="1"/>
            <a:r>
              <a:rPr lang="zh-CN" altLang="en-US" sz="3600" dirty="0"/>
              <a:t>扫描件上传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29265"/>
            <a:ext cx="8839200" cy="557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22" y="1138230"/>
            <a:ext cx="8961755" cy="57975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4"/>
          <p:cNvSpPr/>
          <p:nvPr/>
        </p:nvSpPr>
        <p:spPr>
          <a:xfrm>
            <a:off x="1" y="1812328"/>
            <a:ext cx="2393156" cy="1079638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粗宋简体"/>
              <a:ea typeface="方正粗宋简体"/>
              <a:cs typeface="+mn-cs"/>
            </a:endParaRPr>
          </a:p>
        </p:txBody>
      </p:sp>
      <p:sp>
        <p:nvSpPr>
          <p:cNvPr id="10243" name="矩形 4"/>
          <p:cNvSpPr>
            <a:spLocks noChangeArrowheads="1"/>
          </p:cNvSpPr>
          <p:nvPr/>
        </p:nvSpPr>
        <p:spPr bwMode="auto">
          <a:xfrm>
            <a:off x="-1" y="2888456"/>
            <a:ext cx="7429051" cy="1081088"/>
          </a:xfrm>
          <a:prstGeom prst="rect">
            <a:avLst/>
          </a:prstGeom>
          <a:solidFill>
            <a:srgbClr val="0072C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300" noProof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方正粗宋简体"/>
              </a:rPr>
              <a:t>功能介绍</a:t>
            </a:r>
            <a:endParaRPr kumimoji="0" lang="zh-CN" altLang="en-US" sz="3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方正粗宋简体"/>
            </a:endParaRPr>
          </a:p>
        </p:txBody>
      </p:sp>
      <p:sp>
        <p:nvSpPr>
          <p:cNvPr id="10244" name="文本框 4"/>
          <p:cNvSpPr txBox="1">
            <a:spLocks noChangeArrowheads="1"/>
          </p:cNvSpPr>
          <p:nvPr/>
        </p:nvSpPr>
        <p:spPr bwMode="auto">
          <a:xfrm>
            <a:off x="251520" y="2084935"/>
            <a:ext cx="23229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第二部分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391" r="522" b="6955"/>
          <a:stretch>
            <a:fillRect/>
          </a:stretch>
        </p:blipFill>
        <p:spPr>
          <a:xfrm>
            <a:off x="7429050" y="2888457"/>
            <a:ext cx="1714950" cy="10806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18"/>
          <p:cNvSpPr>
            <a:spLocks noChangeArrowheads="1"/>
          </p:cNvSpPr>
          <p:nvPr/>
        </p:nvSpPr>
        <p:spPr bwMode="auto">
          <a:xfrm>
            <a:off x="0" y="304800"/>
            <a:ext cx="2133600" cy="62426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zh-CN" altLang="en-US" sz="2400" b="1" dirty="0" smtClean="0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需求论证</a:t>
            </a:r>
            <a:endParaRPr lang="zh-CN" altLang="en-US" sz="2400" b="1" dirty="0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30" name="Rectangle 36"/>
          <p:cNvSpPr>
            <a:spLocks noChangeArrowheads="1"/>
          </p:cNvSpPr>
          <p:nvPr/>
        </p:nvSpPr>
        <p:spPr bwMode="auto">
          <a:xfrm>
            <a:off x="-1" y="2050800"/>
            <a:ext cx="2097597" cy="5400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eaLnBrk="0" hangingPunct="0"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需求论证委托协议</a:t>
            </a:r>
            <a:endParaRPr lang="zh-CN" altLang="en-US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31" name="Rectangle 37"/>
          <p:cNvSpPr>
            <a:spLocks noChangeArrowheads="1"/>
          </p:cNvSpPr>
          <p:nvPr/>
        </p:nvSpPr>
        <p:spPr bwMode="auto">
          <a:xfrm>
            <a:off x="4628" y="2660400"/>
            <a:ext cx="2097596" cy="5400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eaLnBrk="0" hangingPunct="0"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需求论证场地</a:t>
            </a:r>
            <a:endParaRPr lang="zh-CN" altLang="en-US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46" name="Rectangle 36"/>
          <p:cNvSpPr>
            <a:spLocks noChangeArrowheads="1"/>
          </p:cNvSpPr>
          <p:nvPr/>
        </p:nvSpPr>
        <p:spPr bwMode="auto">
          <a:xfrm>
            <a:off x="22556" y="3276600"/>
            <a:ext cx="2097597" cy="5400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eaLnBrk="0" hangingPunct="0"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需求论证报告</a:t>
            </a:r>
            <a:endParaRPr lang="zh-CN" altLang="en-US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47" name="Rectangle 37"/>
          <p:cNvSpPr>
            <a:spLocks noChangeArrowheads="1"/>
          </p:cNvSpPr>
          <p:nvPr/>
        </p:nvSpPr>
        <p:spPr bwMode="auto">
          <a:xfrm>
            <a:off x="22556" y="3879600"/>
            <a:ext cx="2097596" cy="5400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eaLnBrk="0" hangingPunct="0"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需求论证公示</a:t>
            </a:r>
            <a:endParaRPr lang="zh-CN" altLang="en-US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631" y="1433137"/>
            <a:ext cx="7055369" cy="534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36"/>
          <p:cNvSpPr>
            <a:spLocks noChangeArrowheads="1"/>
          </p:cNvSpPr>
          <p:nvPr/>
        </p:nvSpPr>
        <p:spPr bwMode="auto">
          <a:xfrm>
            <a:off x="-17931" y="1447800"/>
            <a:ext cx="2097597" cy="5400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eaLnBrk="0" hangingPunct="0"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新增需求论证项目</a:t>
            </a:r>
            <a:endParaRPr lang="zh-CN" altLang="en-US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224" y="1566862"/>
            <a:ext cx="7041776" cy="513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66" y="1634344"/>
            <a:ext cx="7064334" cy="514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14512"/>
            <a:ext cx="7086600" cy="504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05831"/>
            <a:ext cx="7086600" cy="467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5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230" grpId="0" animBg="1"/>
      <p:bldP spid="231" grpId="0" animBg="1"/>
      <p:bldP spid="246" grpId="0" animBg="1"/>
      <p:bldP spid="247" grpId="0" animBg="1"/>
      <p:bldP spid="17" grpId="0" animBg="1"/>
    </p:bldLst>
  </p:timing>
</p:sld>
</file>

<file path=ppt/theme/theme1.xml><?xml version="1.0" encoding="utf-8"?>
<a:theme xmlns:a="http://schemas.openxmlformats.org/drawingml/2006/main" name="1_Office 主题">
  <a:themeElements>
    <a:clrScheme name="自定义 1">
      <a:dk1>
        <a:sysClr val="windowText" lastClr="000000"/>
      </a:dk1>
      <a:lt1>
        <a:sysClr val="window" lastClr="FFFFFF"/>
      </a:lt1>
      <a:dk2>
        <a:srgbClr val="5F5F5F"/>
      </a:dk2>
      <a:lt2>
        <a:srgbClr val="075198"/>
      </a:lt2>
      <a:accent1>
        <a:srgbClr val="075198"/>
      </a:accent1>
      <a:accent2>
        <a:srgbClr val="6CAE30"/>
      </a:accent2>
      <a:accent3>
        <a:srgbClr val="DE8400"/>
      </a:accent3>
      <a:accent4>
        <a:srgbClr val="B30000"/>
      </a:accent4>
      <a:accent5>
        <a:srgbClr val="000000"/>
      </a:accent5>
      <a:accent6>
        <a:srgbClr val="808080"/>
      </a:accent6>
      <a:hlink>
        <a:srgbClr val="075198"/>
      </a:hlink>
      <a:folHlink>
        <a:srgbClr val="075198"/>
      </a:folHlink>
    </a:clrScheme>
    <a:fontScheme name="English Calibri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华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5F5F5F"/>
      </a:dk2>
      <a:lt2>
        <a:srgbClr val="075198"/>
      </a:lt2>
      <a:accent1>
        <a:srgbClr val="075198"/>
      </a:accent1>
      <a:accent2>
        <a:srgbClr val="6CAE30"/>
      </a:accent2>
      <a:accent3>
        <a:srgbClr val="DE8400"/>
      </a:accent3>
      <a:accent4>
        <a:srgbClr val="B30000"/>
      </a:accent4>
      <a:accent5>
        <a:srgbClr val="000000"/>
      </a:accent5>
      <a:accent6>
        <a:srgbClr val="808080"/>
      </a:accent6>
      <a:hlink>
        <a:srgbClr val="075198"/>
      </a:hlink>
      <a:folHlink>
        <a:srgbClr val="075198"/>
      </a:folHlink>
    </a:clrScheme>
    <a:fontScheme name="English Calibri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华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352</Words>
  <Application>Microsoft Office PowerPoint</Application>
  <PresentationFormat>全屏显示(4:3)</PresentationFormat>
  <Paragraphs>114</Paragraphs>
  <Slides>18</Slides>
  <Notes>15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1_Office 主题</vt:lpstr>
      <vt:lpstr>Office 主题</vt:lpstr>
      <vt:lpstr>2_Office 主题</vt:lpstr>
      <vt:lpstr>PowerPoint 演示文稿</vt:lpstr>
      <vt:lpstr>咨询电话</vt:lpstr>
      <vt:lpstr>目 录</vt:lpstr>
      <vt:lpstr>PowerPoint 演示文稿</vt:lpstr>
      <vt:lpstr>注册账号</vt:lpstr>
      <vt:lpstr>信息资料申报</vt:lpstr>
      <vt:lpstr>扫描件上传</vt:lpstr>
      <vt:lpstr>PowerPoint 演示文稿</vt:lpstr>
      <vt:lpstr>PowerPoint 演示文稿</vt:lpstr>
      <vt:lpstr>PowerPoint 演示文稿</vt:lpstr>
      <vt:lpstr>PowerPoint 演示文稿</vt:lpstr>
      <vt:lpstr>电子交易平台特点</vt:lpstr>
      <vt:lpstr>1、关注用户体验</vt:lpstr>
      <vt:lpstr>2、资源集约共享</vt:lpstr>
      <vt:lpstr>3、规范文档范本</vt:lpstr>
      <vt:lpstr>4、运用先进技术</vt:lpstr>
      <vt:lpstr>PowerPoint 演示文稿</vt:lpstr>
      <vt:lpstr>PowerPoint 演示文稿</vt:lpstr>
    </vt:vector>
  </TitlesOfParts>
  <Company>Guilddesign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Sung Ha, Park</dc:creator>
  <cp:lastModifiedBy>pengg</cp:lastModifiedBy>
  <cp:revision>721</cp:revision>
  <dcterms:created xsi:type="dcterms:W3CDTF">2004-07-21T02:43:00Z</dcterms:created>
  <dcterms:modified xsi:type="dcterms:W3CDTF">2018-05-18T06:57:07Z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